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68" r:id="rId3"/>
    <p:sldId id="274" r:id="rId4"/>
    <p:sldId id="267" r:id="rId5"/>
    <p:sldId id="281" r:id="rId6"/>
    <p:sldId id="275" r:id="rId7"/>
    <p:sldId id="283" r:id="rId8"/>
    <p:sldId id="294" r:id="rId9"/>
    <p:sldId id="282" r:id="rId10"/>
    <p:sldId id="284" r:id="rId11"/>
    <p:sldId id="287" r:id="rId12"/>
    <p:sldId id="286" r:id="rId13"/>
    <p:sldId id="285" r:id="rId14"/>
    <p:sldId id="288" r:id="rId15"/>
    <p:sldId id="289" r:id="rId16"/>
    <p:sldId id="269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70" d="100"/>
          <a:sy n="7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28631-7EC7-4B06-98AF-D32D4AA683B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141F7-DDF5-4B3F-AD84-9ABAB1B66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AB41B-1BEA-4840-A35B-919329DC6DB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B097-3EF5-488F-B61C-64072423D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428892"/>
          </a:xfrm>
        </p:spPr>
        <p:txBody>
          <a:bodyPr>
            <a:norm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развивающей предметно-пространственной  среды</a:t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 теме: </a:t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«История новогодней игрушки»</a:t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 ПОДГОТОВИТЕЛЬНАЯ ГРУППА)</a:t>
            </a:r>
            <a:endParaRPr lang="ru-RU" sz="1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57628"/>
            <a:ext cx="9073008" cy="2714644"/>
          </a:xfrm>
        </p:spPr>
        <p:txBody>
          <a:bodyPr numCol="1">
            <a:normAutofit/>
          </a:bodyPr>
          <a:lstStyle/>
          <a:p>
            <a:pPr algn="ctr">
              <a:buNone/>
            </a:pP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разработала     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Иськова А.Н. МБДОУ  №10 г.Боготол</a:t>
            </a:r>
          </a:p>
          <a:p>
            <a:pPr algn="ctr">
              <a:buNone/>
            </a:pPr>
            <a:endPara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2017 ГОД</a:t>
            </a:r>
          </a:p>
          <a:p>
            <a:pPr algn="ctr">
              <a:buNone/>
            </a:pP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692696"/>
            <a:ext cx="551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060848"/>
            <a:ext cx="4572032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  спорта и здоровья «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Здоровячок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1600" dirty="0" smtClean="0"/>
              <a:t>находится в активной зоне</a:t>
            </a:r>
            <a:endParaRPr lang="ru-RU" sz="1600" b="1" dirty="0" smtClean="0"/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</a:t>
            </a:r>
            <a:r>
              <a:rPr lang="ru-RU" sz="1600" b="1" dirty="0" smtClean="0"/>
              <a:t>: </a:t>
            </a:r>
            <a:r>
              <a:rPr lang="ru-RU" sz="1600" dirty="0" smtClean="0"/>
              <a:t>5 детей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Оборудование: </a:t>
            </a:r>
            <a:r>
              <a:rPr lang="ru-RU" sz="1600" dirty="0" smtClean="0"/>
              <a:t>мини спортивный комплекс, </a:t>
            </a:r>
            <a:r>
              <a:rPr lang="ru-RU" sz="1600" dirty="0" err="1" smtClean="0"/>
              <a:t>кольцеброс</a:t>
            </a:r>
            <a:r>
              <a:rPr lang="ru-RU" sz="1600" dirty="0" smtClean="0"/>
              <a:t>, мишень, массажные дорожки для профилактики плоскостопия, скакалки, обручи, мячи, кольца, мешочки для метания, кегли, мягкий модуль, магнитофон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Материал: </a:t>
            </a:r>
            <a:r>
              <a:rPr lang="ru-RU" sz="1600" dirty="0" smtClean="0"/>
              <a:t>атрибуты для подвижных игр (ватные снежки и </a:t>
            </a:r>
            <a:r>
              <a:rPr lang="ru-RU" sz="1600" dirty="0" err="1" smtClean="0"/>
              <a:t>т.д</a:t>
            </a:r>
            <a:r>
              <a:rPr lang="ru-RU" sz="1600" dirty="0" smtClean="0"/>
              <a:t>), картотека пальчиковых, подвижных игр, музыка разных тональностей</a:t>
            </a:r>
          </a:p>
        </p:txBody>
      </p:sp>
      <p:pic>
        <p:nvPicPr>
          <p:cNvPr id="9220" name="Picture 4" descr="https://arhivurokov.ru/kopilka/up/html/2017/05/08/k_591053136cf21/413754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918698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332656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928670"/>
            <a:ext cx="6215106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 Творческая мастерская  «Фабрика елочных игрушек</a:t>
            </a:r>
            <a:r>
              <a:rPr lang="ru-RU" sz="1600" b="1" dirty="0" smtClean="0"/>
              <a:t>» </a:t>
            </a:r>
            <a:r>
              <a:rPr lang="ru-RU" sz="1600" dirty="0" smtClean="0"/>
              <a:t>находится в рабочей зоне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детей</a:t>
            </a:r>
            <a:r>
              <a:rPr lang="ru-RU" sz="1600" b="1" dirty="0" smtClean="0"/>
              <a:t>: </a:t>
            </a:r>
            <a:r>
              <a:rPr lang="ru-RU" sz="1600" dirty="0" smtClean="0"/>
              <a:t>6 детей 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Оборудование: </a:t>
            </a:r>
            <a:r>
              <a:rPr lang="ru-RU" sz="1600" dirty="0" smtClean="0"/>
              <a:t>трансформируемый стол, стулья, выставочный центр: стена творчества, стеллаж детско-родительского творчества, мольберт, трансформируемые нити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</a:t>
            </a:r>
            <a:r>
              <a:rPr lang="ru-RU" sz="1600" b="1" dirty="0" smtClean="0"/>
              <a:t>:</a:t>
            </a:r>
            <a:r>
              <a:rPr lang="ru-RU" sz="1600" dirty="0" smtClean="0"/>
              <a:t> </a:t>
            </a:r>
            <a:endParaRPr lang="ru-RU" sz="1600" b="1" dirty="0" smtClean="0"/>
          </a:p>
          <a:p>
            <a:r>
              <a:rPr lang="ru-RU" sz="1600" dirty="0" smtClean="0"/>
              <a:t>   </a:t>
            </a:r>
            <a:r>
              <a:rPr lang="ru-RU" sz="1600" b="1" dirty="0" smtClean="0"/>
              <a:t>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демонстрационный</a:t>
            </a:r>
            <a:r>
              <a:rPr lang="ru-RU" sz="1600" dirty="0" smtClean="0"/>
              <a:t>: наглядные пособия, схемы, чертежи, тематические образцы изделий методическая литература по изготовлению поделок, сувениров, детская литература с иллюстрациями художников, фотографии Новогодних игрушек, зимних пейзажей.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раздаточный</a:t>
            </a:r>
            <a:r>
              <a:rPr lang="ru-RU" sz="1600" dirty="0" smtClean="0"/>
              <a:t>: ножницы, кисти, палитр, емкости для воды, блестки, различные ленты и тесьма, краски (акриловые, гуашь, акварель, витражные  краски), цветные и простые карандаши, фломастеры, восковые мелки, маркеры, трафареты, линейки, раскраски, бумага цветная и белая, клей-карандаш, клеенки, тряпочки, пластилин, стеки, доски для лепки, соль и мука, стразы, пуговицы, бросовый материал, фетр, шерсть для валяния, фигурки из фанеры и пенопласта</a:t>
            </a:r>
          </a:p>
          <a:p>
            <a:endParaRPr lang="ru-RU" sz="1600" b="1" dirty="0" smtClean="0"/>
          </a:p>
          <a:p>
            <a:endParaRPr lang="ru-RU" sz="1600" dirty="0" smtClean="0"/>
          </a:p>
        </p:txBody>
      </p:sp>
      <p:pic>
        <p:nvPicPr>
          <p:cNvPr id="10244" name="Picture 4" descr="http://kapitonovka.detsad.27.ru/files/uploads/images/kartinki_detskie_dlya_dou_50251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664296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3356992"/>
            <a:ext cx="4968552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флористики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«Зимняя сказка»</a:t>
            </a:r>
          </a:p>
          <a:p>
            <a:r>
              <a:rPr lang="ru-RU" sz="1600" dirty="0" smtClean="0"/>
              <a:t>находится в рабочей зоне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Количество: </a:t>
            </a:r>
            <a:r>
              <a:rPr lang="ru-RU" sz="1600" dirty="0" smtClean="0"/>
              <a:t>5 детей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Оборудование: </a:t>
            </a:r>
            <a:r>
              <a:rPr lang="ru-RU" sz="1600" dirty="0" smtClean="0"/>
              <a:t>стол, стулья, полки для материалов,  макро и микросреда ДОО, ширма, колпачки, фартучки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</a:t>
            </a:r>
            <a:r>
              <a:rPr lang="ru-RU" sz="1600" b="1" dirty="0" smtClean="0"/>
              <a:t>:</a:t>
            </a:r>
            <a:r>
              <a:rPr lang="ru-RU" sz="1600" dirty="0" smtClean="0"/>
              <a:t> пенопластовые шары, семена растений, листья, веточки, лак для волос, вата, клей, бумага для </a:t>
            </a:r>
            <a:r>
              <a:rPr lang="ru-RU" sz="1600" dirty="0" err="1" smtClean="0"/>
              <a:t>квиллинга</a:t>
            </a:r>
            <a:r>
              <a:rPr lang="ru-RU" sz="1600" dirty="0" smtClean="0"/>
              <a:t>, палочки для торцевания и т.д.</a:t>
            </a:r>
            <a:endParaRPr lang="ru-RU" sz="1600" b="1" dirty="0" smtClean="0"/>
          </a:p>
        </p:txBody>
      </p:sp>
      <p:pic>
        <p:nvPicPr>
          <p:cNvPr id="11268" name="Picture 4" descr="https://thumbs.dreamstime.com/z/%D0%BE%D1%81%D0%B5%D0%BD%D1%8C-%D0%B7%D0%B8%D0%BC%D0%B0-%D0%B2%D0%B0%D0%BB%D0%B0-%D0%BB%D0%B5%D1%82%D0%B0-%D0%B2%D0%B5%D1%81%D0%BD%D1%8B-4-%D1%81%D0%B5%D0%B7%D0%BE%D0%BD%D0%BE%D0%B2-168833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2952328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924944"/>
            <a:ext cx="5072098" cy="289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театра и музыки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«Страна чудес»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r>
              <a:rPr lang="ru-RU" sz="1600" dirty="0" smtClean="0"/>
              <a:t>находиться активной зоне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</a:t>
            </a:r>
            <a:r>
              <a:rPr lang="ru-RU" sz="1600" b="1" dirty="0" smtClean="0"/>
              <a:t>:</a:t>
            </a:r>
            <a:r>
              <a:rPr lang="ru-RU" sz="1600" dirty="0" smtClean="0"/>
              <a:t> 5 детей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Оборудование: </a:t>
            </a:r>
            <a:r>
              <a:rPr lang="ru-RU" sz="1600" dirty="0" smtClean="0"/>
              <a:t>подиум статичный, ширмы, Т</a:t>
            </a:r>
            <a:r>
              <a:rPr lang="en-US" sz="1600" dirty="0" smtClean="0"/>
              <a:t>V</a:t>
            </a:r>
            <a:r>
              <a:rPr lang="ru-RU" sz="1600" dirty="0" smtClean="0"/>
              <a:t>, </a:t>
            </a:r>
            <a:r>
              <a:rPr lang="ru-RU" sz="1600" dirty="0" err="1" smtClean="0"/>
              <a:t>муз.центр</a:t>
            </a:r>
            <a:r>
              <a:rPr lang="ru-RU" sz="1600" dirty="0" smtClean="0"/>
              <a:t>, народные музыкальные инструменты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Материал: </a:t>
            </a:r>
            <a:r>
              <a:rPr lang="ru-RU" sz="1600" dirty="0" smtClean="0"/>
              <a:t>костюмы, картотека </a:t>
            </a:r>
            <a:r>
              <a:rPr lang="ru-RU" sz="1600" dirty="0" err="1" smtClean="0"/>
              <a:t>видио</a:t>
            </a:r>
            <a:r>
              <a:rPr lang="ru-RU" sz="1600" dirty="0" smtClean="0"/>
              <a:t> и аудио записей, разные виды театров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 smtClean="0"/>
          </a:p>
        </p:txBody>
      </p:sp>
      <p:pic>
        <p:nvPicPr>
          <p:cNvPr id="12292" name="Picture 4" descr="http://stendall.com/images/super/47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520280" cy="2457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332656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Итоговое мероприятие по теме: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«История Новогодней игрушки»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2357430"/>
            <a:ext cx="578647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 Выставка «Новогодняя сказка» – совместное творчество детей и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Открытие мини-музея «Чудеса Новогодней игрушки» с интерактивными площадками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Выездная экскурсия на фабрику игрушек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Участие в районом и городском конкурсе елочных игрушек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Фотовыставка «Мы на славу потрудились»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64291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Оформление макросреды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285860"/>
            <a:ext cx="7072362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Украшение участка ледяными фигурками, изготовленными родителями с детьми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Мини-музей в приемной «Чудеса Новогодней игрушки» (поделки и рисунки детей, которые они сотворили в творческой мастерской)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Выставка семейных работ в фойе детского сада «Новогодняя игрушка»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Участие в  районом конкурсе «Елка нашего двора» -оформление на отдельном участке территории ДОО.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М\Desktop\56a0fc261ddd815264d8f4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Дизайн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908720"/>
            <a:ext cx="6912768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Стены комнаты окрашены от голубого до светло-желтого цвета. </a:t>
            </a:r>
          </a:p>
          <a:p>
            <a:pPr algn="just"/>
            <a:r>
              <a:rPr lang="ru-RU" dirty="0" smtClean="0"/>
              <a:t>На окнах белые шторы (вуаль), наверху голубой ламбрекен с желтыми звездами.</a:t>
            </a:r>
          </a:p>
          <a:p>
            <a:pPr algn="just"/>
            <a:r>
              <a:rPr lang="ru-RU" dirty="0" smtClean="0"/>
              <a:t>      В группе трансформируемая, разно-уровневая мебель молочного, голубого и желтого тона, легкие передвижные полки и стационарные шкафы с жестким креплением, дверцы мебели комбинированные ( светло-желтые и светло-голубые), детская мебель со сменными чехлами.</a:t>
            </a:r>
          </a:p>
          <a:p>
            <a:pPr algn="just"/>
            <a:r>
              <a:rPr lang="ru-RU" dirty="0" smtClean="0"/>
              <a:t>    Имеются трансформируемые ширмы со сменным материалом, а так же подиумы переносные и статичный.</a:t>
            </a:r>
          </a:p>
          <a:p>
            <a:pPr algn="just"/>
            <a:r>
              <a:rPr lang="ru-RU" dirty="0" smtClean="0"/>
              <a:t>     Для активизации верхнего пространства группа оборудована гардинами в центре театра и музыки, в зоне уединения,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потолке и крючками  на стенах (вуали, ленты с липучками и кнопками, висячие </a:t>
            </a:r>
            <a:r>
              <a:rPr lang="ru-RU" dirty="0" err="1" smtClean="0"/>
              <a:t>мобили</a:t>
            </a:r>
            <a:r>
              <a:rPr lang="ru-RU" dirty="0" smtClean="0"/>
              <a:t>, снежинки,  и т.д.).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436096" y="116632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436096" y="5085184"/>
            <a:ext cx="0" cy="1772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19672" y="0"/>
            <a:ext cx="1008112" cy="116632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0"/>
            <a:ext cx="1008112" cy="116632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9750265">
            <a:off x="92945" y="414987"/>
            <a:ext cx="760127" cy="572309"/>
          </a:xfrm>
          <a:prstGeom prst="ellipse">
            <a:avLst/>
          </a:prstGeom>
          <a:solidFill>
            <a:srgbClr val="FFFF00"/>
          </a:solid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548680"/>
            <a:ext cx="216024" cy="108012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76672"/>
            <a:ext cx="864096" cy="144016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548680"/>
            <a:ext cx="2160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суммирования 13"/>
          <p:cNvSpPr/>
          <p:nvPr/>
        </p:nvSpPr>
        <p:spPr>
          <a:xfrm>
            <a:off x="1763688" y="836712"/>
            <a:ext cx="360040" cy="360040"/>
          </a:xfrm>
          <a:prstGeom prst="flowChartSummingJuncti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Арка 18"/>
          <p:cNvSpPr/>
          <p:nvPr/>
        </p:nvSpPr>
        <p:spPr>
          <a:xfrm rot="5400000">
            <a:off x="-481761" y="2938145"/>
            <a:ext cx="1466563" cy="72008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2060848"/>
            <a:ext cx="1584176" cy="216024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771800" y="548680"/>
            <a:ext cx="0" cy="86409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6200000">
            <a:off x="2735796" y="2024844"/>
            <a:ext cx="79208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24" name="Блок-схема: узел суммирования 23"/>
          <p:cNvSpPr/>
          <p:nvPr/>
        </p:nvSpPr>
        <p:spPr>
          <a:xfrm>
            <a:off x="2915816" y="692696"/>
            <a:ext cx="432048" cy="360040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188640"/>
            <a:ext cx="5760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48064" y="188640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843808" y="0"/>
            <a:ext cx="216024" cy="2606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404664"/>
            <a:ext cx="720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139952" y="404664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11960" y="692696"/>
            <a:ext cx="144016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11960" y="908720"/>
            <a:ext cx="144016" cy="1440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>
            <a:off x="9468544" y="378904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узел суммирования 35"/>
          <p:cNvSpPr/>
          <p:nvPr/>
        </p:nvSpPr>
        <p:spPr>
          <a:xfrm>
            <a:off x="4572000" y="620688"/>
            <a:ext cx="360040" cy="288032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Скругленная соединительная линия 38"/>
          <p:cNvCxnSpPr/>
          <p:nvPr/>
        </p:nvCxnSpPr>
        <p:spPr>
          <a:xfrm rot="5400000">
            <a:off x="3851920" y="5301208"/>
            <a:ext cx="1152128" cy="1008112"/>
          </a:xfrm>
          <a:prstGeom prst="curvedConnector3">
            <a:avLst>
              <a:gd name="adj1" fmla="val 34311"/>
            </a:avLst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51520" y="4797152"/>
            <a:ext cx="144016" cy="158417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rot="18731144">
            <a:off x="526953" y="6080695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683568" y="5013176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716016" y="616530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707904" y="3717032"/>
            <a:ext cx="432048" cy="648072"/>
          </a:xfrm>
          <a:prstGeom prst="rect">
            <a:avLst/>
          </a:prstGeom>
          <a:solidFill>
            <a:srgbClr val="F4F9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699792" y="3717032"/>
            <a:ext cx="432048" cy="648072"/>
          </a:xfrm>
          <a:prstGeom prst="rect">
            <a:avLst/>
          </a:prstGeom>
          <a:solidFill>
            <a:srgbClr val="F4F9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03848" y="2852936"/>
            <a:ext cx="432048" cy="648072"/>
          </a:xfrm>
          <a:prstGeom prst="rect">
            <a:avLst/>
          </a:prstGeom>
          <a:solidFill>
            <a:srgbClr val="F4F9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211960" y="2852936"/>
            <a:ext cx="432048" cy="648072"/>
          </a:xfrm>
          <a:prstGeom prst="rect">
            <a:avLst/>
          </a:prstGeom>
          <a:solidFill>
            <a:srgbClr val="F4F9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27784" y="5013176"/>
            <a:ext cx="360040" cy="129614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971600" y="5733256"/>
            <a:ext cx="432048" cy="36004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732240" y="0"/>
            <a:ext cx="1008112" cy="116632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508104" y="1556792"/>
            <a:ext cx="288032" cy="2520280"/>
          </a:xfrm>
          <a:prstGeom prst="rect">
            <a:avLst/>
          </a:prstGeom>
          <a:solidFill>
            <a:srgbClr val="F4F9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676456" y="1556792"/>
            <a:ext cx="288032" cy="3384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156176" y="6453336"/>
            <a:ext cx="2376264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Арка 56"/>
          <p:cNvSpPr/>
          <p:nvPr/>
        </p:nvSpPr>
        <p:spPr>
          <a:xfrm rot="18745620">
            <a:off x="5396561" y="355502"/>
            <a:ext cx="1243643" cy="636147"/>
          </a:xfrm>
          <a:prstGeom prst="blockArc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Арка 57"/>
          <p:cNvSpPr/>
          <p:nvPr/>
        </p:nvSpPr>
        <p:spPr>
          <a:xfrm rot="3059054">
            <a:off x="7844828" y="175423"/>
            <a:ext cx="1243643" cy="735912"/>
          </a:xfrm>
          <a:prstGeom prst="blockArc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Трапеция 58"/>
          <p:cNvSpPr/>
          <p:nvPr/>
        </p:nvSpPr>
        <p:spPr>
          <a:xfrm rot="14201309">
            <a:off x="8016957" y="512237"/>
            <a:ext cx="585359" cy="288419"/>
          </a:xfrm>
          <a:prstGeom prst="trapezoi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с одним вырезанным углом 62"/>
          <p:cNvSpPr/>
          <p:nvPr/>
        </p:nvSpPr>
        <p:spPr>
          <a:xfrm>
            <a:off x="6804248" y="2204864"/>
            <a:ext cx="144016" cy="165618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с одним вырезанным углом 63"/>
          <p:cNvSpPr/>
          <p:nvPr/>
        </p:nvSpPr>
        <p:spPr>
          <a:xfrm>
            <a:off x="7596336" y="2132856"/>
            <a:ext cx="144016" cy="165618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07504" y="11247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Центр уединения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5400000">
            <a:off x="4535706" y="1377062"/>
            <a:ext cx="122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Лаборатория «Познаем мир»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35896" y="1052736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Центр флористики»Зимняя сказка»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2698923" y="1773686"/>
            <a:ext cx="158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Центр математики «Умники и умницы»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9151864">
            <a:off x="596847" y="2620187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Центр театра и музыки «Страна чудес»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9326465">
            <a:off x="4003239" y="5763991"/>
            <a:ext cx="1185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Центр спорта «</a:t>
            </a:r>
            <a:r>
              <a:rPr lang="ru-RU" sz="1100" b="1" dirty="0" err="1" smtClean="0">
                <a:solidFill>
                  <a:schemeClr val="tx2">
                    <a:lumMod val="75000"/>
                  </a:schemeClr>
                </a:solidFill>
              </a:rPr>
              <a:t>Здоровячок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2195736" y="558924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Центр конструкторских игр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16200000">
            <a:off x="827004" y="494174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Центр сюжетно – ролевых игр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71600" y="1556792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Литературная </a:t>
            </a:r>
            <a:r>
              <a:rPr lang="ru-RU" sz="1100" b="1" dirty="0" err="1" smtClean="0">
                <a:solidFill>
                  <a:schemeClr val="tx2">
                    <a:lumMod val="75000"/>
                  </a:schemeClr>
                </a:solidFill>
              </a:rPr>
              <a:t>гостинная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 «У Лукоморья…»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7584" y="188640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Центр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туристко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-краеведческий «Юный путешественник»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88224" y="260648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Мини – музей «Чудеса Новогодней игрушки»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Прямоугольник с одним вырезанным углом 77"/>
          <p:cNvSpPr/>
          <p:nvPr/>
        </p:nvSpPr>
        <p:spPr>
          <a:xfrm>
            <a:off x="6300192" y="6021288"/>
            <a:ext cx="1944216" cy="144016"/>
          </a:xfrm>
          <a:prstGeom prst="snip1Rect">
            <a:avLst/>
          </a:prstGeom>
          <a:solidFill>
            <a:srgbClr val="F4F9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 rot="18564900">
            <a:off x="5680600" y="590876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выставка</a:t>
            </a:r>
            <a:endParaRPr lang="ru-RU" sz="1100" dirty="0"/>
          </a:p>
        </p:txBody>
      </p:sp>
      <p:sp>
        <p:nvSpPr>
          <p:cNvPr id="80" name="TextBox 79"/>
          <p:cNvSpPr txBox="1"/>
          <p:nvPr/>
        </p:nvSpPr>
        <p:spPr>
          <a:xfrm rot="3059103">
            <a:off x="7470282" y="108430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Магазин подарков и сувениров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и задачи проекта: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57242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Создание условий для активизации поисково-исследовательской и творческой деятельности дошкольников.</a:t>
            </a:r>
          </a:p>
          <a:p>
            <a:pPr>
              <a:buNone/>
            </a:pP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Формировать познавательный интерес дошкольников к изучению традиций новогоднего праздника, истории его возникновения.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расширить представление детям, что новогодняя игрушка – это не только атрибут зимнего праздника, но и часть истории нашей страны.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Налаживать конструктивное взаимодействие с семьями воспитанников.</a:t>
            </a:r>
            <a:endParaRPr lang="ru-RU" sz="17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6864" cy="4392488"/>
          </a:xfrm>
        </p:spPr>
        <p:txBody>
          <a:bodyPr>
            <a:normAutofit/>
          </a:bodyPr>
          <a:lstStyle/>
          <a:p>
            <a:pPr algn="just"/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Время новогодних праздников – это время волшебства и таинственных превращений, время красивой, доброй сказки, которая приходит в каждый дом. Все и млад и стар, ждут с нетерпением встречи нового года, и каждая семья занята предновогодними хлопотами, покупками. Яркие, красочно сверкающие витрины магазинов приглашают нас приобрести  эксклюзивные новогодние товары, а ведь когда то самым дорогим и желанным новогодним украшением считалась игрушка, сделанная своими руками. Процесс изготовления игрушек объединял, сплачивал всю семью, каждый старался сделать, что то, особенное, неповторимое для украшения своей ёлки и дома.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90872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ТЕМЫ: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Общие правила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071678"/>
            <a:ext cx="6643734" cy="405448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Уметь договариваться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Твори и фантазируй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Достигать результата</a:t>
            </a:r>
            <a:endParaRPr lang="ru-RU" sz="28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987824" y="2214554"/>
            <a:ext cx="2369994" cy="221457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EucrosiaUPC" pitchFamily="18" charset="-34"/>
              </a:rPr>
              <a:t>История Новогодней игрушки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  <a:cs typeface="EucrosiaUPC" pitchFamily="18" charset="-34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843808" y="2348880"/>
            <a:ext cx="28803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285720" y="214290"/>
            <a:ext cx="3552196" cy="20607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Лаборатория «Мы познаем мир»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Логико-математический центр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«Умники и Умницы»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Мини-музей «Чудеса Новогодней игрушки»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857884" y="214290"/>
            <a:ext cx="2970982" cy="14813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Центр: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Литературная гостиная «У Лукоморья»</a:t>
            </a:r>
          </a:p>
          <a:p>
            <a:pPr algn="ctr"/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429256" y="4572008"/>
            <a:ext cx="3456384" cy="201072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изическое развитие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 спорта и здоровья «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79512" y="4581128"/>
            <a:ext cx="3552196" cy="201072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Центр: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уединения  «Гармония»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сюжетно-ролевой игры </a:t>
            </a:r>
          </a:p>
        </p:txBody>
      </p:sp>
      <p:sp>
        <p:nvSpPr>
          <p:cNvPr id="13" name="4-конечная звезда 12"/>
          <p:cNvSpPr/>
          <p:nvPr/>
        </p:nvSpPr>
        <p:spPr>
          <a:xfrm flipV="1">
            <a:off x="539552" y="1367057"/>
            <a:ext cx="45720" cy="457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637849" y="1151033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709856" y="1772816"/>
            <a:ext cx="45720" cy="457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148064" y="198884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915816" y="4005064"/>
            <a:ext cx="288034" cy="360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076056" y="436510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4-конечная звезда 51"/>
          <p:cNvSpPr/>
          <p:nvPr/>
        </p:nvSpPr>
        <p:spPr>
          <a:xfrm flipV="1">
            <a:off x="5724128" y="1125506"/>
            <a:ext cx="67816" cy="7124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4-конечная звезда 52"/>
          <p:cNvSpPr/>
          <p:nvPr/>
        </p:nvSpPr>
        <p:spPr>
          <a:xfrm flipV="1">
            <a:off x="5596459" y="1570318"/>
            <a:ext cx="55661" cy="5848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4-конечная звезда 53"/>
          <p:cNvSpPr/>
          <p:nvPr/>
        </p:nvSpPr>
        <p:spPr>
          <a:xfrm flipV="1">
            <a:off x="5872336" y="1772816"/>
            <a:ext cx="67816" cy="7200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4-конечная звезда 54"/>
          <p:cNvSpPr/>
          <p:nvPr/>
        </p:nvSpPr>
        <p:spPr>
          <a:xfrm flipV="1">
            <a:off x="5779367" y="5479333"/>
            <a:ext cx="116185" cy="1191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4-конечная звезда 59"/>
          <p:cNvSpPr/>
          <p:nvPr/>
        </p:nvSpPr>
        <p:spPr>
          <a:xfrm flipH="1" flipV="1">
            <a:off x="601845" y="5157192"/>
            <a:ext cx="72008" cy="7200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4-конечная звезда 60"/>
          <p:cNvSpPr/>
          <p:nvPr/>
        </p:nvSpPr>
        <p:spPr>
          <a:xfrm flipH="1" flipV="1">
            <a:off x="827584" y="5593928"/>
            <a:ext cx="72008" cy="7200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4-конечная звезда 61"/>
          <p:cNvSpPr/>
          <p:nvPr/>
        </p:nvSpPr>
        <p:spPr>
          <a:xfrm flipH="1" flipV="1">
            <a:off x="588700" y="5805264"/>
            <a:ext cx="72008" cy="7200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652120" y="1988840"/>
            <a:ext cx="3240360" cy="250910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Центр: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флористики «Зимняя сказка»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театра и музыки «Страна чудес»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«Фабрика елочных игрушек"</a:t>
            </a:r>
          </a:p>
          <a:p>
            <a:pPr algn="ctr"/>
            <a:endParaRPr lang="ru-RU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364088" y="364502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2924944"/>
            <a:ext cx="3462654" cy="3312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Уголок уединения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«Гармония»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расположен в спокойной зоне. </a:t>
            </a:r>
            <a:endParaRPr lang="ru-RU" sz="16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Количество детей: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 ребенка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Оборудование: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пуф, тюлевая занавеска, подиум, переносной, игровой проектор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Материалы: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аудиозаписи: «Звуки природы»; мягкие игрушки, панель с визуальными эффектами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28934"/>
            <a:ext cx="4359428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сюжетно-ролевой игры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активной зоне. Интегративная направленность – социально - коммуникативное развитие, познавательное развитие, речевое развитие, художественно – эстетическое развитие, физическое развитие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детей: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детей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ширмы, подиум, стулья, детская, мягкая мебель, крючки, мягкий модуль, неоформленный материал,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витрина, новогодняя открытка, Новогодние игрушки и подарки, елка, сюжетные элементы на модули по теме (чехлы), куклы с одеждой</a:t>
            </a:r>
            <a:endParaRPr lang="ru-RU" sz="1600" dirty="0"/>
          </a:p>
        </p:txBody>
      </p:sp>
      <p:pic>
        <p:nvPicPr>
          <p:cNvPr id="6150" name="Picture 6" descr="http://detsad00034.ucoz.ru/_si/0/222131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071546"/>
            <a:ext cx="2707804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2" name="Picture 8" descr="https://vlasova-ozgdou11.edumsko.ru/uploads/3000/4611/persona/articles/.thumbs/1287719687_1.jpg?14793264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42889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Познавательное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развитие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357562"/>
            <a:ext cx="396044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Лаборатория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«Мы познаем мир» находится в рабочей зоне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детей: </a:t>
            </a:r>
            <a:r>
              <a:rPr lang="ru-RU" sz="1600" dirty="0" smtClean="0"/>
              <a:t>4 ребенка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Оборудование: </a:t>
            </a:r>
            <a:r>
              <a:rPr lang="ru-RU" sz="1600" dirty="0" smtClean="0"/>
              <a:t>шкаф, трансформируемый стол, стулья, микроскоп, коробки под материал, проектор (телевизор, рамка)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Материалы: </a:t>
            </a:r>
            <a:r>
              <a:rPr lang="ru-RU" sz="1600" dirty="0" err="1" smtClean="0"/>
              <a:t>видеопрезентации</a:t>
            </a:r>
            <a:r>
              <a:rPr lang="ru-RU" sz="1600" dirty="0" smtClean="0"/>
              <a:t> по теме, материал для опыта «Из  чего сделана игрушка» (шерсть, картон, стекло, фетр и </a:t>
            </a:r>
            <a:r>
              <a:rPr lang="ru-RU" sz="1600" dirty="0" err="1" smtClean="0"/>
              <a:t>т.д</a:t>
            </a:r>
            <a:r>
              <a:rPr lang="ru-RU" sz="1600" dirty="0" smtClean="0"/>
              <a:t>), картотека опытов и экспериментов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643570" y="3306473"/>
            <a:ext cx="324891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Логико-математический центр «Умники и умницы</a:t>
            </a:r>
            <a:r>
              <a:rPr lang="ru-RU" sz="1600" b="1" dirty="0" smtClean="0"/>
              <a:t>» </a:t>
            </a:r>
            <a:r>
              <a:rPr lang="ru-RU" sz="1600" dirty="0" smtClean="0"/>
              <a:t>находится  в рабочей зоне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детей: </a:t>
            </a:r>
            <a:r>
              <a:rPr lang="ru-RU" sz="1600" dirty="0" smtClean="0"/>
              <a:t>5 детей</a:t>
            </a:r>
          </a:p>
          <a:p>
            <a:r>
              <a:rPr lang="ru-RU" sz="1600" dirty="0" smtClean="0"/>
              <a:t>Оборудование: шкаф, трансформируемый стол, стулья, доска магнитно-меловая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Материалы: </a:t>
            </a:r>
            <a:r>
              <a:rPr lang="ru-RU" sz="1600" dirty="0" smtClean="0"/>
              <a:t>математические игры по теме: «Сложи узор», графические диктанты и др.</a:t>
            </a:r>
            <a:endParaRPr lang="ru-RU" sz="1600" dirty="0"/>
          </a:p>
        </p:txBody>
      </p:sp>
      <p:pic>
        <p:nvPicPr>
          <p:cNvPr id="7173" name="Picture 5" descr="https://nfdou7.edumsko.ru/uploads/2000/1430/section/83127/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714644" cy="1987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5" name="Picture 7" descr="http://ds207.omsk.obr55.ru/files/2014/09/%D0%9F%D0%BE%D1%87%D0%B5%D0%BC%D1%83%D1%87%D0%BA%D0%B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2668857" cy="2138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857232"/>
            <a:ext cx="492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Мини-музей «Чудеса Новогодней игрушки»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http://mddou6posad.ucoz.net/_si/0/941539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428735"/>
            <a:ext cx="2000264" cy="17859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1412777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Количество детей</a:t>
            </a:r>
            <a:r>
              <a:rPr lang="ru-RU" sz="1600" b="1" dirty="0" smtClean="0"/>
              <a:t>: </a:t>
            </a:r>
            <a:r>
              <a:rPr lang="ru-RU" sz="1600" dirty="0" smtClean="0"/>
              <a:t>до 10 детей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Оборудование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/>
              <a:t>стеллаж с полками, детские столики, стулья, телевизор, магнитофон, подиум, ширма</a:t>
            </a:r>
          </a:p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Материал: </a:t>
            </a:r>
            <a:r>
              <a:rPr lang="ru-RU" sz="1600" dirty="0" smtClean="0"/>
              <a:t>видеоматериал, презентация (картинки с ситуациями, иллюстрация  из сказки, фрагмент мультфильма с Новогодней тематикой), фотоальбом, наборы Новогодних открыток, плакат, баннеры,  выставка материалов из которых изготовлены игрушки  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3491880" y="3717032"/>
            <a:ext cx="2016224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49411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Интерактивные площадки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084168" y="522920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555776" y="515719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44008" y="53012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043608" y="5877272"/>
            <a:ext cx="1944216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флористики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419872" y="5805264"/>
            <a:ext cx="2808312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Фабрика елочных игрушек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16216" y="5733256"/>
            <a:ext cx="2627784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Лаборатория «Мы познаем мир»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96136" y="429309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948264" y="3933056"/>
            <a:ext cx="2195736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Магазин подарков и сувениров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195736" y="436510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23528" y="4005064"/>
            <a:ext cx="1800200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Фотозона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56a0fc261ddd815264d8f4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3265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071546"/>
            <a:ext cx="6357982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 Литературная гостиная «У Лукоморья» </a:t>
            </a:r>
            <a:r>
              <a:rPr lang="ru-RU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находится в рабочей зоне</a:t>
            </a:r>
          </a:p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</a:t>
            </a:r>
            <a:r>
              <a:rPr lang="ru-RU" sz="1600" b="1" dirty="0" smtClean="0"/>
              <a:t>: </a:t>
            </a:r>
            <a:r>
              <a:rPr lang="ru-RU" sz="1600" dirty="0" smtClean="0"/>
              <a:t>6 детей</a:t>
            </a:r>
          </a:p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Оборудование</a:t>
            </a:r>
            <a:r>
              <a:rPr lang="ru-RU" sz="1600" b="1" dirty="0" smtClean="0"/>
              <a:t>: </a:t>
            </a:r>
            <a:r>
              <a:rPr lang="ru-RU" sz="1600" dirty="0" smtClean="0"/>
              <a:t>стеллажи, специализированные полки, трансформируемый стол, стулья, подсветка, передвижной подиум, трансформируемые нити, мольберт магнитно-маркерный, фото-рамки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демонстрационный и раздаточный:</a:t>
            </a:r>
          </a:p>
          <a:p>
            <a:pPr algn="just"/>
            <a:r>
              <a:rPr lang="ru-RU" sz="1600" dirty="0" smtClean="0"/>
              <a:t>картотека, книги по теме, иллюстрации, фотографии, настольно-печатные игры, формуляры. Подборка стихотворений о зиме и Новогодней игрушке: И.Суриков «Зима, И. Бунин «Первый снег», Ф.Тютчев «Зима недаром злится». Карточки для составления детьми сказок и рассказов о зиме, папка-передвижка «Зимние сказки», сюжетные картины и иллюстрации о зиме. Дидактические игры: «Снежные слова», «Только зимние слова», «Слоговое лото», «Определи место звука» и др. Разноцветные фишки и магниты. Серии иллюстраций: времена года (пейзажи, характерные виды работ и отдыха людей), наборы парных картинок на соотнесение (сравнение): найди отличия, разрезанные сюжетные картинки (8-10 частей и более), иллюстрированные книги и альбомы познавательного характера на зимнюю тематику.</a:t>
            </a:r>
          </a:p>
          <a:p>
            <a:endParaRPr lang="ru-RU" sz="1600" b="1" dirty="0" smtClean="0"/>
          </a:p>
        </p:txBody>
      </p:sp>
      <p:pic>
        <p:nvPicPr>
          <p:cNvPr id="8196" name="Picture 4" descr="http://prima-tr.ru/lahoyubeyo/19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44"/>
            <a:ext cx="2627784" cy="2297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1330</Words>
  <Application>Microsoft Office PowerPoint</Application>
  <PresentationFormat>Экран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развивающей предметно-пространственной  среды  по теме:  «История новогодней игрушки» ( ПОДГОТОВИТЕЛЬНАЯ ГРУППА)</vt:lpstr>
      <vt:lpstr>Цель и задачи проекта:</vt:lpstr>
      <vt:lpstr> Время новогодних праздников – это время волшебства и таинственных превращений, время красивой, доброй сказки, которая приходит в каждый дом. Все и млад и стар, ждут с нетерпением встречи нового года, и каждая семья занята предновогодними хлопотами, покупками. Яркие, красочно сверкающие витрины магазинов приглашают нас приобрести  эксклюзивные новогодние товары, а ведь когда то самым дорогим и желанным новогодним украшением считалась игрушка, сделанная своими руками. Процесс изготовления игрушек объединял, сплачивал всю семью, каждый старался сделать, что то, особенное, неповторимое для украшения своей ёлки и дома.</vt:lpstr>
      <vt:lpstr>Общие правила</vt:lpstr>
      <vt:lpstr>Презентация PowerPoint</vt:lpstr>
      <vt:lpstr>Социально-коммуникативное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Дизайн группы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развивающей предметно-пространственной среды  по теме :     Старшая группа</dc:title>
  <dc:creator>Home</dc:creator>
  <cp:lastModifiedBy>Music</cp:lastModifiedBy>
  <cp:revision>105</cp:revision>
  <dcterms:created xsi:type="dcterms:W3CDTF">2017-10-20T14:54:15Z</dcterms:created>
  <dcterms:modified xsi:type="dcterms:W3CDTF">2018-01-16T02:44:45Z</dcterms:modified>
</cp:coreProperties>
</file>