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73" r:id="rId4"/>
    <p:sldId id="264" r:id="rId5"/>
    <p:sldId id="263" r:id="rId6"/>
    <p:sldId id="262" r:id="rId7"/>
    <p:sldId id="257" r:id="rId8"/>
    <p:sldId id="261" r:id="rId9"/>
    <p:sldId id="270" r:id="rId10"/>
    <p:sldId id="269" r:id="rId11"/>
    <p:sldId id="274" r:id="rId12"/>
    <p:sldId id="2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37" autoAdjust="0"/>
  </p:normalViewPr>
  <p:slideViewPr>
    <p:cSldViewPr snapToGrid="0">
      <p:cViewPr varScale="1">
        <p:scale>
          <a:sx n="57" d="100"/>
          <a:sy n="57" d="100"/>
        </p:scale>
        <p:origin x="-9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191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71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766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583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43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4895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3063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0423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989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14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914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7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299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24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79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583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96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C33732-B5C8-406B-A037-2A97D8D0383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E9DB57-14B2-402A-9762-5553739C5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874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838" y="2666856"/>
            <a:ext cx="5815338" cy="3471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794" y="698269"/>
            <a:ext cx="10736316" cy="2121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marR="40640" indent="-6350" algn="ctr">
              <a:spcAft>
                <a:spcPts val="685"/>
              </a:spcAft>
            </a:pPr>
            <a:r>
              <a:rPr lang="ru-RU" sz="4200" b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Способы и направления                         поддержки детской </a:t>
            </a:r>
            <a:r>
              <a:rPr lang="ru-RU" sz="4200" b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инициативы</a:t>
            </a:r>
          </a:p>
          <a:p>
            <a:pPr marL="6350" marR="40640" indent="-6350" algn="ctr">
              <a:spcAft>
                <a:spcPts val="685"/>
              </a:spcAft>
            </a:pPr>
            <a:r>
              <a:rPr lang="ru-RU" sz="42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</a:t>
            </a:r>
            <a:r>
              <a:rPr lang="ru-RU" sz="42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самостоятельности</a:t>
            </a:r>
            <a:r>
              <a:rPr lang="ru-RU" sz="4200" b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sz="4200" dirty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1177" y="3258059"/>
            <a:ext cx="455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Подготовила: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тарший воспитатель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МБДОУ № 10</a:t>
            </a:r>
          </a:p>
          <a:p>
            <a:pPr algn="ctr"/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Лисовенко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Е.В.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3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281" y="629587"/>
            <a:ext cx="10403175" cy="5867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8575" indent="-6350" algn="ctr">
              <a:lnSpc>
                <a:spcPct val="107000"/>
              </a:lnSpc>
              <a:spcAft>
                <a:spcPts val="805"/>
              </a:spcAft>
            </a:pPr>
            <a:r>
              <a:rPr lang="ru-RU" sz="36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Способы поддержки детского инициирования: </a:t>
            </a:r>
          </a:p>
          <a:p>
            <a:pPr marL="6350" marR="36830" indent="-6350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создание развивающей предметно-пространственной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среды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для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проявления самостоятельности при выборе деятельности по интересам;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                         </a:t>
            </a:r>
          </a:p>
          <a:p>
            <a:pPr marL="6350" marR="36830" indent="-6350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выбор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ребенком  сотоварищей (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сотворцов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);                                     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обращение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ребенка  к взрослым на основе собственного побуждения; </a:t>
            </a:r>
          </a:p>
          <a:p>
            <a:pPr marL="6350" marR="36830" indent="-6350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стремление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ребенка выразить результат в продуктивных видах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деятельности.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R="28575" lvl="0" fontAlgn="base">
              <a:lnSpc>
                <a:spcPct val="165000"/>
              </a:lnSpc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24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4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281" y="629587"/>
            <a:ext cx="10403175" cy="580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8575" indent="-6350" algn="ctr">
              <a:lnSpc>
                <a:spcPct val="107000"/>
              </a:lnSpc>
              <a:spcAft>
                <a:spcPts val="805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Способы поддержки детской инициативы с помощью образовательных областей:</a:t>
            </a:r>
            <a:r>
              <a:rPr lang="ru-RU" sz="36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</a:p>
          <a:p>
            <a:pPr marL="6350" marR="36830" indent="6350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1. 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Физическое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развитие</a:t>
            </a: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6350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 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Художественно-эстетическое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развитие</a:t>
            </a: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6350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3. Познавательное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развитие</a:t>
            </a: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6350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 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Речевое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развитие 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6350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5. 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Социально-коммуникативное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развитие</a:t>
            </a: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R="28575" lvl="0" fontAlgn="base">
              <a:lnSpc>
                <a:spcPct val="165000"/>
              </a:lnSpc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24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4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480" y="2290060"/>
            <a:ext cx="8639175" cy="4076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9192" y="914400"/>
            <a:ext cx="996845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34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287" y="982639"/>
            <a:ext cx="103177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Федеральный закон от 29.12.2012 года № 273-ФЗ «Об образовании в Российской Федерации» </a:t>
            </a:r>
          </a:p>
          <a:p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Статья 48. Обязанности и ответственность педагогических работников </a:t>
            </a:r>
          </a:p>
          <a:p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Педагогические работники обязаны: 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     п.4 развивать у обучающихся познавательную 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активность, самостоятельность, инициативу, творческие способности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, формировать гражданскую позицию, способность к труду и жизни в условиях современного мира, формировать у обучающихся культуру здорового и безопасного образа жизни.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4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287" y="982640"/>
            <a:ext cx="10317707" cy="518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marR="40640" indent="-6350" algn="ctr">
              <a:lnSpc>
                <a:spcPct val="107000"/>
              </a:lnSpc>
              <a:spcAft>
                <a:spcPts val="685"/>
              </a:spcAft>
            </a:pPr>
            <a:r>
              <a:rPr lang="ru-RU" sz="4800" b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ФГОС ДО</a:t>
            </a:r>
            <a:endParaRPr lang="ru-RU" sz="48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28575" indent="-6350" algn="ctr">
              <a:lnSpc>
                <a:spcPct val="16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основные линии личностного развития ребенка дошкольного возраста:</a:t>
            </a:r>
          </a:p>
          <a:p>
            <a:pPr marL="6350" marR="28575" indent="-6350" algn="just">
              <a:lnSpc>
                <a:spcPct val="16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28575" indent="-6350" algn="just">
              <a:lnSpc>
                <a:spcPct val="16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28575" indent="-6350" algn="just">
              <a:lnSpc>
                <a:spcPct val="16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28575" indent="-6350" algn="just">
              <a:lnSpc>
                <a:spcPct val="16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Самостоятельность</a:t>
            </a: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 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Творчество</a:t>
            </a:r>
          </a:p>
          <a:p>
            <a:pPr marL="6350" marR="28575" indent="-6350" algn="just">
              <a:lnSpc>
                <a:spcPct val="16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        </a:t>
            </a: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Инициативность</a:t>
            </a:r>
            <a:endParaRPr lang="ru-RU" sz="2800" dirty="0">
              <a:solidFill>
                <a:srgbClr val="0070C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478829" y="3314140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967863" y="3314139"/>
            <a:ext cx="484632" cy="202213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9456898" y="3314140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4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1" y="887103"/>
            <a:ext cx="1048148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</a:t>
            </a:r>
            <a:r>
              <a:rPr lang="ru-RU" sz="38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</a:t>
            </a:r>
            <a:r>
              <a:rPr lang="ru-RU" sz="3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нициативность рассматривается:</a:t>
            </a:r>
          </a:p>
          <a:p>
            <a:endParaRPr lang="ru-RU" sz="14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28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п</a:t>
            </a:r>
            <a:r>
              <a:rPr lang="ru-RU" sz="2800" u="sng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сихологии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– как характеристика деятельности, поведения, один из аспектов  личности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человека;</a:t>
            </a:r>
            <a:endParaRPr lang="ru-RU" sz="28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28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 педагогике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– как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качество воспитанника, направленное на удовлетворение познавательных интересов и потребностей;</a:t>
            </a:r>
          </a:p>
          <a:p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5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745588"/>
            <a:ext cx="103177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36830" indent="-6350" algn="ctr">
              <a:spcAft>
                <a:spcPts val="0"/>
              </a:spcAft>
            </a:pPr>
            <a:r>
              <a:rPr lang="ru-RU" sz="38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Принципы </a:t>
            </a:r>
            <a:r>
              <a:rPr lang="ru-RU" sz="3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ФГОС ДО,</a:t>
            </a:r>
            <a:r>
              <a:rPr lang="ru-RU" sz="380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                  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на основе которых реализуется направление педагогического воздействия и взаимодействия: </a:t>
            </a:r>
          </a:p>
          <a:p>
            <a:pPr marL="6350" marR="36830" indent="-6350" algn="ctr"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ctr">
              <a:spcAft>
                <a:spcPts val="0"/>
              </a:spcAft>
            </a:pPr>
            <a:endParaRPr lang="ru-RU" sz="10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marR="3683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ребенка, при котором ребенок сам выбирает содержание своего образования (становится субъектом образования); </a:t>
            </a:r>
          </a:p>
          <a:p>
            <a:pPr marL="285750" marR="36830" indent="-285750" algn="just">
              <a:spcAft>
                <a:spcPts val="0"/>
              </a:spcAft>
              <a:buFontTx/>
              <a:buChar char="-"/>
            </a:pPr>
            <a:endParaRPr lang="ru-RU" dirty="0" smtClean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marR="3683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содействие и сотрудничество всех участников образовательных отношений в различных видах деятельности; </a:t>
            </a:r>
          </a:p>
          <a:p>
            <a:pPr marL="285750" marR="36830" indent="-285750" algn="just">
              <a:spcAft>
                <a:spcPts val="0"/>
              </a:spcAft>
              <a:buFontTx/>
              <a:buChar char="-"/>
            </a:pPr>
            <a:endParaRPr lang="ru-RU" dirty="0" smtClean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marR="3683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создание условий для свободного выбора детьми того или иного вида деятельности; </a:t>
            </a:r>
          </a:p>
          <a:p>
            <a:pPr marL="285750" marR="36830" indent="-285750" algn="just">
              <a:spcAft>
                <a:spcPts val="0"/>
              </a:spcAft>
              <a:buFontTx/>
              <a:buChar char="-"/>
            </a:pPr>
            <a:endParaRPr lang="ru-RU" dirty="0" smtClean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marR="3683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создание условий для принятия детьми решений, свободного выражения </a:t>
            </a:r>
          </a:p>
          <a:p>
            <a:pPr marR="36830" algn="just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чувств и мыслей,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недирективная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помощь детям. 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2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633047"/>
            <a:ext cx="1084619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marR="36830" indent="-6350" algn="ctr">
              <a:spcAft>
                <a:spcPts val="0"/>
              </a:spcAft>
            </a:pPr>
            <a:endParaRPr lang="ru-RU" sz="36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ctr">
              <a:spcAft>
                <a:spcPts val="0"/>
              </a:spcAft>
            </a:pPr>
            <a:r>
              <a:rPr lang="ru-RU" sz="36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Основные </a:t>
            </a:r>
            <a:r>
              <a:rPr lang="ru-RU" sz="36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виды </a:t>
            </a:r>
            <a:r>
              <a:rPr lang="ru-RU" sz="36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деятельности:</a:t>
            </a:r>
            <a:endParaRPr lang="ru-RU" sz="36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ctr">
              <a:spcAft>
                <a:spcPts val="0"/>
              </a:spcAft>
            </a:pPr>
            <a:endParaRPr lang="ru-RU" sz="8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R="36830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общение; </a:t>
            </a:r>
          </a:p>
          <a:p>
            <a:pPr marR="36830">
              <a:spcAft>
                <a:spcPts val="0"/>
              </a:spcAft>
            </a:pPr>
            <a:r>
              <a:rPr lang="ru-RU" sz="26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-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игра; </a:t>
            </a:r>
          </a:p>
          <a:p>
            <a:pPr marR="36830">
              <a:spcAft>
                <a:spcPts val="0"/>
              </a:spcAft>
            </a:pP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- познавательно-исследовательская деятельность;</a:t>
            </a:r>
          </a:p>
          <a:p>
            <a:pPr marR="36830">
              <a:spcAft>
                <a:spcPts val="0"/>
              </a:spcAft>
            </a:pP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- п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роектная деятельность;                                                            </a:t>
            </a:r>
          </a:p>
          <a:p>
            <a:pPr marR="36830">
              <a:spcAft>
                <a:spcPts val="0"/>
              </a:spcAft>
            </a:pP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продуктивная деятельность; </a:t>
            </a:r>
          </a:p>
          <a:p>
            <a:pPr marL="6350" marR="36830" lvl="0" indent="-6350"/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- коммуникативная и др. </a:t>
            </a:r>
          </a:p>
          <a:p>
            <a:pPr marL="6350" marR="36830" lvl="0" indent="-6350"/>
            <a:endParaRPr lang="ru-RU" sz="6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lvl="0" indent="-6350" algn="ctr"/>
            <a:r>
              <a:rPr lang="ru-RU" sz="28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</a:p>
          <a:p>
            <a:pPr marL="6350" marR="36830" indent="-6350">
              <a:spcAft>
                <a:spcPts val="0"/>
              </a:spcAft>
            </a:pPr>
            <a:endParaRPr lang="ru-RU" sz="28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8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364" y="637309"/>
            <a:ext cx="568822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marR="36830" indent="-6350" algn="ctr"/>
            <a:endParaRPr lang="ru-RU" sz="2800" dirty="0" smtClean="0">
              <a:solidFill>
                <a:srgbClr val="7030A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ctr"/>
            <a:r>
              <a:rPr lang="ru-RU" sz="28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нициативность</a:t>
            </a:r>
            <a:r>
              <a:rPr lang="ru-RU" sz="28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проявляется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во всех видах деятельности. </a:t>
            </a:r>
          </a:p>
          <a:p>
            <a:pPr marL="6350" marR="36830" indent="-6350" algn="ctr"/>
            <a:endParaRPr lang="ru-RU" sz="28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ctr"/>
            <a:r>
              <a:rPr lang="ru-RU" sz="2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Самое яркое 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–</a:t>
            </a:r>
          </a:p>
          <a:p>
            <a:pPr marL="6350" marR="36830" indent="-6350" algn="ctr"/>
            <a:r>
              <a:rPr lang="ru-RU" sz="2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 общении, </a:t>
            </a:r>
          </a:p>
          <a:p>
            <a:pPr marL="6350" marR="36830" indent="-6350" algn="ctr"/>
            <a:r>
              <a:rPr lang="ru-RU" sz="2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предметной деятельности, игре, экспериментировании.</a:t>
            </a:r>
          </a:p>
          <a:p>
            <a:pPr marL="6350" marR="36830" indent="-6350" algn="ctr"/>
            <a:endParaRPr lang="ru-RU" sz="40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ctr"/>
            <a:r>
              <a:rPr lang="ru-RU" sz="2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</a:p>
          <a:p>
            <a:pPr marL="6350" marR="36830" indent="-6350" algn="ctr"/>
            <a:endParaRPr lang="ru-RU" sz="28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/>
            <a:endParaRPr lang="ru-RU" sz="24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040" y="787712"/>
            <a:ext cx="4552951" cy="51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3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965" y="1025236"/>
            <a:ext cx="1033549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36830" indent="-6350" algn="ctr"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Условия, способствующие развитию детской инициативы: </a:t>
            </a:r>
          </a:p>
          <a:p>
            <a:pPr marL="6350" marR="36830" indent="-6350" algn="ctr">
              <a:spcAft>
                <a:spcPts val="0"/>
              </a:spcAft>
            </a:pPr>
            <a:endParaRPr lang="ru-RU" sz="8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ctr">
              <a:spcAft>
                <a:spcPts val="0"/>
              </a:spcAft>
            </a:pPr>
            <a:endParaRPr lang="ru-RU" sz="8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42900" marR="36830" indent="-342900">
              <a:spcAft>
                <a:spcPts val="0"/>
              </a:spcAft>
              <a:buFontTx/>
              <a:buChar char="-"/>
            </a:pP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</a:t>
            </a: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едагогическое общение, основанное на принципах взаимоуважения, понимания, терпимости и </a:t>
            </a: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упорядоченности </a:t>
            </a: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деятельности; </a:t>
            </a:r>
          </a:p>
          <a:p>
            <a:pPr marL="342900" marR="36830" indent="-342900">
              <a:spcAft>
                <a:spcPts val="0"/>
              </a:spcAft>
              <a:buFontTx/>
              <a:buChar char="-"/>
            </a:pPr>
            <a:endParaRPr lang="ru-RU" sz="30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42900" marR="36830" indent="-342900">
              <a:spcAft>
                <a:spcPts val="0"/>
              </a:spcAft>
              <a:buFontTx/>
              <a:buChar char="-"/>
            </a:pP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воспитание </a:t>
            </a:r>
            <a:r>
              <a:rPr lang="ru-RU" sz="3000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ребенка</a:t>
            </a: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в условиях развивающего общения и обучения.  </a:t>
            </a:r>
          </a:p>
          <a:p>
            <a:pPr marL="6350" marR="36830" indent="-6350"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8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498" y="942468"/>
            <a:ext cx="1067299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36830" indent="-6350" algn="ctr">
              <a:spcAft>
                <a:spcPts val="0"/>
              </a:spcAft>
            </a:pPr>
            <a:r>
              <a:rPr lang="ru-RU" sz="36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Приоритетные сферы деятельности развития инициативы: </a:t>
            </a:r>
          </a:p>
          <a:p>
            <a:pPr marL="6350" marR="36830" indent="-6350" algn="ctr"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ctr">
              <a:spcAft>
                <a:spcPts val="0"/>
              </a:spcAft>
            </a:pPr>
            <a:endParaRPr lang="ru-RU" sz="8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just">
              <a:spcAft>
                <a:spcPts val="0"/>
              </a:spcAft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В 3-4 года - продуктивная  деятельность; </a:t>
            </a:r>
          </a:p>
          <a:p>
            <a:pPr marL="6350" marR="36830" indent="-6350" algn="just">
              <a:spcAft>
                <a:spcPts val="0"/>
              </a:spcAft>
            </a:pPr>
            <a:endParaRPr lang="ru-RU" sz="24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just">
              <a:spcAft>
                <a:spcPts val="0"/>
              </a:spcAft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В 4-5 лет - познавательная деятельность;</a:t>
            </a:r>
          </a:p>
          <a:p>
            <a:pPr marL="6350" marR="36830" indent="-6350" algn="just">
              <a:spcAft>
                <a:spcPts val="0"/>
              </a:spcAft>
            </a:pPr>
            <a:endParaRPr lang="ru-RU" sz="24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just">
              <a:spcAft>
                <a:spcPts val="0"/>
              </a:spcAft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В 5-6 лет - общение; </a:t>
            </a:r>
          </a:p>
          <a:p>
            <a:pPr marL="6350" marR="36830" indent="-6350" algn="just">
              <a:spcAft>
                <a:spcPts val="0"/>
              </a:spcAft>
            </a:pPr>
            <a:endParaRPr lang="ru-RU" sz="24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just">
              <a:spcAft>
                <a:spcPts val="0"/>
              </a:spcAft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В 6-8 лет - образовательная  деятельность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ru-RU" sz="24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617" y="3333627"/>
            <a:ext cx="3267855" cy="291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8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408</TotalTime>
  <Words>396</Words>
  <Application>Microsoft Office PowerPoint</Application>
  <PresentationFormat>Произвольный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43</cp:revision>
  <dcterms:created xsi:type="dcterms:W3CDTF">2018-02-07T19:09:20Z</dcterms:created>
  <dcterms:modified xsi:type="dcterms:W3CDTF">2019-04-22T19:42:15Z</dcterms:modified>
</cp:coreProperties>
</file>