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5" r:id="rId20"/>
    <p:sldId id="276" r:id="rId21"/>
    <p:sldId id="274" r:id="rId22"/>
    <p:sldId id="280" r:id="rId23"/>
    <p:sldId id="279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370" autoAdjust="0"/>
  </p:normalViewPr>
  <p:slideViewPr>
    <p:cSldViewPr>
      <p:cViewPr varScale="1">
        <p:scale>
          <a:sx n="71" d="100"/>
          <a:sy n="71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1D3B6-B673-4C5C-8AD7-97DE5B735757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2C961-2151-4B22-92D1-45167F604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C961-2151-4B22-92D1-45167F6048C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764704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  <a:cs typeface="Times New Roman" panose="02020603050405020304" pitchFamily="18" charset="0"/>
              </a:rPr>
              <a:t>Тематический </a:t>
            </a:r>
          </a:p>
          <a:p>
            <a:pPr algn="ctr"/>
            <a:r>
              <a:rPr lang="ru-RU" sz="2800" b="1" i="1" dirty="0" smtClean="0">
                <a:latin typeface="Georgia" pitchFamily="18" charset="0"/>
                <a:cs typeface="Times New Roman" panose="02020603050405020304" pitchFamily="18" charset="0"/>
              </a:rPr>
              <a:t>педагогический совет</a:t>
            </a:r>
          </a:p>
          <a:p>
            <a:pPr algn="ctr"/>
            <a:r>
              <a:rPr lang="ru-RU" sz="3600" b="1" i="1" dirty="0" smtClean="0">
                <a:latin typeface="Georgia" pitchFamily="18" charset="0"/>
                <a:cs typeface="Times New Roman" panose="02020603050405020304" pitchFamily="18" charset="0"/>
              </a:rPr>
              <a:t>«Современные  подходы </a:t>
            </a:r>
            <a:br>
              <a:rPr lang="ru-RU" sz="3600" b="1" i="1" dirty="0" smtClean="0"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Georgia" pitchFamily="18" charset="0"/>
                <a:cs typeface="Times New Roman" panose="02020603050405020304" pitchFamily="18" charset="0"/>
              </a:rPr>
              <a:t>к трудовому воспитанию   дошкольников </a:t>
            </a:r>
            <a:br>
              <a:rPr lang="ru-RU" sz="3600" b="1" i="1" dirty="0" smtClean="0"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Georgia" pitchFamily="18" charset="0"/>
                <a:cs typeface="Times New Roman" panose="02020603050405020304" pitchFamily="18" charset="0"/>
              </a:rPr>
              <a:t>в свете ФГОС ДО» 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4437112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Georgia" pitchFamily="18" charset="0"/>
              </a:rPr>
              <a:t>Составила</a:t>
            </a:r>
            <a:r>
              <a:rPr lang="en-US" b="1" i="1" dirty="0" smtClean="0">
                <a:latin typeface="Georgia" pitchFamily="18" charset="0"/>
              </a:rPr>
              <a:t>:</a:t>
            </a:r>
          </a:p>
          <a:p>
            <a:pPr algn="r"/>
            <a:r>
              <a:rPr lang="en-US" b="1" i="1" dirty="0" smtClean="0">
                <a:latin typeface="Georgia" pitchFamily="18" charset="0"/>
              </a:rPr>
              <a:t>C</a:t>
            </a:r>
            <a:r>
              <a:rPr lang="ru-RU" b="1" i="1" dirty="0" err="1" smtClean="0">
                <a:latin typeface="Georgia" pitchFamily="18" charset="0"/>
              </a:rPr>
              <a:t>тарший</a:t>
            </a:r>
            <a:r>
              <a:rPr lang="ru-RU" b="1" i="1" dirty="0" smtClean="0">
                <a:latin typeface="Georgia" pitchFamily="18" charset="0"/>
              </a:rPr>
              <a:t> воспитатель </a:t>
            </a:r>
          </a:p>
          <a:p>
            <a:pPr algn="r"/>
            <a:r>
              <a:rPr lang="ru-RU" b="1" i="1" dirty="0" smtClean="0">
                <a:latin typeface="Georgia" pitchFamily="18" charset="0"/>
              </a:rPr>
              <a:t>МБДОУ №10</a:t>
            </a:r>
            <a:r>
              <a:rPr lang="en-US" b="1" i="1" dirty="0" smtClean="0">
                <a:latin typeface="Georgia" pitchFamily="18" charset="0"/>
              </a:rPr>
              <a:t> </a:t>
            </a:r>
          </a:p>
          <a:p>
            <a:pPr algn="r"/>
            <a:r>
              <a:rPr lang="ru-RU" b="1" i="1" dirty="0" err="1" smtClean="0">
                <a:latin typeface="Georgia" pitchFamily="18" charset="0"/>
              </a:rPr>
              <a:t>Лисовенко</a:t>
            </a:r>
            <a:r>
              <a:rPr lang="ru-RU" b="1" i="1" dirty="0" smtClean="0">
                <a:latin typeface="Georgia" pitchFamily="18" charset="0"/>
              </a:rPr>
              <a:t> Е.В.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94928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Боготол </a:t>
            </a:r>
          </a:p>
          <a:p>
            <a:pPr algn="ctr"/>
            <a:r>
              <a:rPr lang="ru-RU" b="1" i="1" dirty="0" smtClean="0">
                <a:latin typeface="Georgia" pitchFamily="18" charset="0"/>
              </a:rPr>
              <a:t>2021 г.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1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Овладение компонентами трудовой деятельности в процессе самообслуживания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1" y="836712"/>
          <a:ext cx="8617294" cy="58464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20672"/>
                <a:gridCol w="2707960"/>
                <a:gridCol w="3488662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Младший возраст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Средний возраст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Старший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возраст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1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Дети ежедневно выполняют элементарные трудовые поручения,  приучающие их  к систематическому труду, что формирует привычку к аккуратности и опрятности (умение обслуживать себя, добиваясь тщательности выполнения необходимых действий, самостоятельности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).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Усложнение воспитательных задач выражается в повышении требований к качеству действий,  организованному поведению в процессе ухода за собой, к времени, затраченному на это (соблюдают последовательность одевания, умывания, раздевания, что  формирует у них потребность в чистоте и опрятности, привычку к </a:t>
                      </a:r>
                      <a:r>
                        <a:rPr lang="ru-RU" sz="1800" b="0" i="0" dirty="0" err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самообслуживающему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труду).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Приобретаются навыки самообслуживания (самостоятельно и аккуратно </a:t>
                      </a:r>
                      <a:r>
                        <a:rPr lang="ru-RU" sz="1800" b="0" i="0" dirty="0" err="1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едят,тщательно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пережевывают 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пищу с закрытым ртом; пользуются ложкой, вилкой, без напоминания салфеткой;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самостоятельно моют руки и  лицо, засучивая рукава, не разбрызгивая воду, пользуются мылом, сухо вытираются полотенцем; самостоятельно одеваются и раздеваются в определенной последовательности, аккуратно складывают и вешают одежду, замечают неполадки в одежде и исправляют их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).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Хозяйственно-бытовой труд 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645024"/>
            <a:ext cx="224771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3779465" cy="283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818710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908720"/>
            <a:ext cx="3312368" cy="248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Овладение компонентами трудовой деятельности в процессе хозяйственно-бытового труда</a:t>
            </a:r>
            <a:endParaRPr lang="ru-RU" sz="20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1" y="764704"/>
          <a:ext cx="8712968" cy="58464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20280"/>
                <a:gridCol w="2664296"/>
                <a:gridCol w="3528392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Младший возраст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Средний возраст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Старший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возраст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8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Дети убирают игрушки, книги, помогают воспитателю вынести игрушки и книги на участок. При подготовке к еде дети выполняют отдельные трудовые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поручения.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Дети моют игрушки, стирают и развешивают кукольное белье, дежурят по столовой и занятиям, протирают пыль со стульев. Помогают воспитателям вынести игрушки на участок и принести их обратно.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Старшие дошкольники помогают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разложить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мыло в мыльницы, повесить полотенца. На участке поддерживают порядок: подметают дорожки, поливают цветы.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Дети включаются в дежурство по уголку природы,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наводят порядок в  групповой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комнате(1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раз в неделю).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 детей седьмого года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жизни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появляются новые трудовые процессы; они наводят порядок в шкафу с материалами и пособиями, протирают мебель.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55576" y="1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Труд в природе  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692696"/>
            <a:ext cx="3744417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573016"/>
            <a:ext cx="2293657" cy="30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645024"/>
            <a:ext cx="2304256" cy="307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26064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Овладение компонентами трудовой деятельности в процессе труда в природе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5" y="1268760"/>
          <a:ext cx="8424937" cy="522710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64297"/>
                <a:gridCol w="2520280"/>
                <a:gridCol w="3240360"/>
              </a:tblGrid>
              <a:tr h="3503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Младший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Средний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Старший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34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 помощью взрослых поливают комнатные растения, сажают луковицы, сеют крупные семена. Принимают участие в сборе урожая со своего огорода, подкармливают зимующих птиц</a:t>
                      </a:r>
                    </a:p>
                    <a:p>
                      <a:pPr marR="6350" algn="just">
                        <a:spcAft>
                          <a:spcPts val="0"/>
                        </a:spcAft>
                        <a:tabLst>
                          <a:tab pos="35687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2000" b="0" spc="-1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Проявляют интерес к жизни растений и животных.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itchFamily="18" charset="0"/>
                        </a:rPr>
                        <a:t>Дети самостоятельно поливают растения, с помощью воспитателя учатся определять потребность растений во влаге, выращивать </a:t>
                      </a:r>
                      <a:r>
                        <a:rPr lang="ru-RU" sz="2000" dirty="0" smtClean="0">
                          <a:effectLst/>
                          <a:latin typeface="Georgia" pitchFamily="18" charset="0"/>
                        </a:rPr>
                        <a:t>овощи.</a:t>
                      </a:r>
                      <a:endParaRPr lang="ru-RU" sz="2000" dirty="0">
                        <a:effectLst/>
                        <a:latin typeface="Georgia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-20" dirty="0">
                          <a:effectLst/>
                          <a:latin typeface="Georgia" pitchFamily="18" charset="0"/>
                        </a:rPr>
                        <a:t>Помогают </a:t>
                      </a:r>
                      <a:r>
                        <a:rPr lang="ru-RU" sz="2000" spc="-20" dirty="0" smtClean="0">
                          <a:effectLst/>
                          <a:latin typeface="Georgia" pitchFamily="18" charset="0"/>
                        </a:rPr>
                        <a:t>воспитате</a:t>
                      </a:r>
                      <a:r>
                        <a:rPr lang="ru-RU" sz="2000" spc="-5" dirty="0" smtClean="0">
                          <a:effectLst/>
                          <a:latin typeface="Georgia" pitchFamily="18" charset="0"/>
                        </a:rPr>
                        <a:t>лям </a:t>
                      </a:r>
                      <a:r>
                        <a:rPr lang="ru-RU" sz="2000" spc="-5" dirty="0">
                          <a:effectLst/>
                          <a:latin typeface="Georgia" pitchFamily="18" charset="0"/>
                        </a:rPr>
                        <a:t>кормить птиц, (насыпать корм в </a:t>
                      </a:r>
                      <a:r>
                        <a:rPr lang="ru-RU" sz="2000" spc="-5" dirty="0" smtClean="0">
                          <a:effectLst/>
                          <a:latin typeface="Georgia" pitchFamily="18" charset="0"/>
                        </a:rPr>
                        <a:t>кор</a:t>
                      </a:r>
                      <a:r>
                        <a:rPr lang="ru-RU" sz="2000" dirty="0" smtClean="0">
                          <a:effectLst/>
                          <a:latin typeface="Georgia" pitchFamily="18" charset="0"/>
                        </a:rPr>
                        <a:t>мушки)</a:t>
                      </a:r>
                      <a:endParaRPr lang="ru-RU" sz="2000" dirty="0">
                        <a:effectLst/>
                        <a:latin typeface="Georgia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itchFamily="18" charset="0"/>
                        </a:rPr>
                        <a:t>Труд становится систематичным, объем его увеличивается.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itchFamily="18" charset="0"/>
                        </a:rPr>
                        <a:t>Дети опрыскивают растения из </a:t>
                      </a:r>
                      <a:r>
                        <a:rPr lang="ru-RU" sz="2000" dirty="0" smtClean="0">
                          <a:effectLst/>
                          <a:latin typeface="Georgia" pitchFamily="18" charset="0"/>
                        </a:rPr>
                        <a:t>пульверизатора, </a:t>
                      </a:r>
                      <a:r>
                        <a:rPr lang="ru-RU" sz="2000" dirty="0">
                          <a:effectLst/>
                          <a:latin typeface="Georgia" pitchFamily="18" charset="0"/>
                        </a:rPr>
                        <a:t>сметают листья и снег. </a:t>
                      </a:r>
                      <a:r>
                        <a:rPr lang="ru-RU" sz="2000" dirty="0" smtClean="0">
                          <a:effectLst/>
                          <a:latin typeface="Georgia" pitchFamily="18" charset="0"/>
                        </a:rPr>
                        <a:t>Собирают </a:t>
                      </a:r>
                      <a:r>
                        <a:rPr lang="ru-RU" sz="2000" dirty="0">
                          <a:effectLst/>
                          <a:latin typeface="Georgia" pitchFamily="18" charset="0"/>
                        </a:rPr>
                        <a:t>семена</a:t>
                      </a:r>
                      <a:r>
                        <a:rPr lang="ru-RU" sz="2000" dirty="0" smtClean="0">
                          <a:effectLst/>
                          <a:latin typeface="Georgia" pitchFamily="18" charset="0"/>
                        </a:rPr>
                        <a:t>. </a:t>
                      </a:r>
                      <a:r>
                        <a:rPr lang="ru-RU" sz="2000" spc="-15" dirty="0" smtClean="0">
                          <a:effectLst/>
                          <a:latin typeface="Georgia" pitchFamily="18" charset="0"/>
                        </a:rPr>
                        <a:t>Трудятся </a:t>
                      </a:r>
                      <a:r>
                        <a:rPr lang="ru-RU" sz="2000" spc="-15" dirty="0">
                          <a:effectLst/>
                          <a:latin typeface="Georgia" pitchFamily="18" charset="0"/>
                        </a:rPr>
                        <a:t>вместе со взрослыми в цветнике и на огороде </a:t>
                      </a:r>
                      <a:r>
                        <a:rPr lang="ru-RU" sz="2000" dirty="0">
                          <a:effectLst/>
                          <a:latin typeface="Georgia" pitchFamily="18" charset="0"/>
                        </a:rPr>
                        <a:t>(сеют семена, поливают растения, соби­рают урожай).</a:t>
                      </a:r>
                    </a:p>
                    <a:p>
                      <a:pPr marR="6350" algn="just"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ru-RU" sz="2000" dirty="0">
                          <a:effectLst/>
                          <a:latin typeface="Georgia" pitchFamily="18" charset="0"/>
                        </a:rPr>
                        <a:t>С интересом наблюдают за жизнью растений </a:t>
                      </a:r>
                      <a:r>
                        <a:rPr lang="ru-RU" sz="2000" spc="-15" dirty="0">
                          <a:effectLst/>
                          <a:latin typeface="Georgia" pitchFamily="18" charset="0"/>
                        </a:rPr>
                        <a:t>и животных</a:t>
                      </a:r>
                      <a:r>
                        <a:rPr lang="ru-RU" sz="2000" spc="-15" dirty="0" smtClean="0">
                          <a:effectLst/>
                          <a:latin typeface="Georgia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Georgia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71600" y="404664"/>
            <a:ext cx="7488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Ручной труд 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7" name="Picture 1" descr="C:\Documents and Settings\Admin\Рабочий стол\Пед.совет Труд\ХБТ\20210224_154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1052736"/>
            <a:ext cx="3480387" cy="2610290"/>
          </a:xfrm>
          <a:prstGeom prst="rect">
            <a:avLst/>
          </a:prstGeom>
          <a:noFill/>
        </p:spPr>
      </p:pic>
      <p:pic>
        <p:nvPicPr>
          <p:cNvPr id="16386" name="Picture 2" descr="http://mbdou10-bogotol.ucoz.ru/vihenka/12-20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052736"/>
            <a:ext cx="3528392" cy="2646295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933056"/>
            <a:ext cx="3528392" cy="264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1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Овладение компонентами трудовой деятельности в процессе ручного труда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1" y="908720"/>
          <a:ext cx="8712968" cy="56166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944743"/>
                <a:gridCol w="3768225"/>
              </a:tblGrid>
              <a:tr h="456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Старшая группа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Подготовительная группа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60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 процессе работы знакомятся с различными свойствами  материалов, способами их обработки, соединением в единое целое.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Детей привлекают к участию в заготовке природного и бросового материалов (шишек, желудей, каштанов, коры, листьев, соломы, скорлупы грецких орехов, катушек, спичечных коробков и др.), изготовлению игрушек-самоделок для игры, самостоятельной деятельности (игольницы, счетный материал, детали к костюмам для театральной деятельности и др.), подарков родителям, сотрудникам детского сада, малышам (закладки для книг, сувениры из природного материала и др.), украшений к 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праздникам.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l">
                        <a:spcBef>
                          <a:spcPts val="360"/>
                        </a:spcBef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ru-RU" sz="1900" spc="-1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Самостоятельно выполняют простой ремонт игрушек (книг, </a:t>
                      </a:r>
                      <a:r>
                        <a:rPr lang="ru-RU" sz="1900" spc="-1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ко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робок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, атрибутов).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Пришивают пуговицы.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1900" spc="-5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Сортируют </a:t>
                      </a:r>
                      <a:r>
                        <a:rPr lang="ru-RU" sz="1900" spc="-5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природный материал, подготавливают его к работе.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1900" spc="-1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Под руководством воспитателя изготавливают мелкий счетный 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материал, пособия для занятий.</a:t>
                      </a:r>
                    </a:p>
                    <a:p>
                      <a:pPr marR="6350"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1900" spc="-1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Делают заготовки для дальнейшей художественной деятельнос­ти (приготовление папье-маше, </a:t>
                      </a:r>
                      <a:r>
                        <a:rPr lang="ru-RU" sz="1900" spc="-1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оклеивание </a:t>
                      </a:r>
                      <a:r>
                        <a:rPr lang="ru-RU" sz="1900" spc="-1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коробок, вырезание </a:t>
                      </a:r>
                      <a:r>
                        <a:rPr lang="ru-RU" sz="1900" spc="-1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эле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ментов 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из пластиковых бутылок и пр.).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1252999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 smtClean="0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повышается интерес дошкольников к труду 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формируются навыки  совместной деятельности;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возрастает значимость положительного влияния коллектива на личность;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сотрудничество и поддержка становятся нормой поведения;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формируется чувство общественного долга;</a:t>
            </a:r>
          </a:p>
          <a:p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- труд становится для детей потребностью.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620688"/>
            <a:ext cx="4536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Результаты:</a:t>
            </a:r>
            <a:endParaRPr lang="ru-RU" sz="2800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Санитарно-эпидемиологические требования к  организации и содержанию работы по трудовому воспитанию</a:t>
            </a:r>
            <a:endParaRPr lang="ru-RU" sz="2400" b="1" i="1" dirty="0"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196752"/>
          <a:ext cx="8424936" cy="529813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544616"/>
                <a:gridCol w="2880320"/>
              </a:tblGrid>
              <a:tr h="198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 err="1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СанПиН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2.4.1.2660-10 </a:t>
                      </a:r>
                      <a:endParaRPr lang="ru-RU" sz="1800" b="1" i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СанПиН 2.4.1.3049-13</a:t>
                      </a:r>
                      <a:endParaRPr lang="ru-RU" sz="1800" b="1" i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088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6.13  В отдельных помещениях или в отдельно выделенных местах возможна организация уголков и комнат природы,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фитоогорода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фитобара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и других.</a:t>
                      </a: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6.11 Размещение аквариумов, животных, птиц в помещениях групповых не допускается.</a:t>
                      </a:r>
                      <a:endParaRPr lang="ru-RU" sz="1800" b="0" i="0" dirty="0" smtClean="0">
                        <a:effectLst/>
                        <a:latin typeface="Georg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38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7.6 На подоконниках в групповых не следует размещать широколистные цветы, снижающие уровень естественного освещения, а так же цветы, превышающие высоту 15 см (от подоконника)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i="0" dirty="0" smtClean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7.5  Не рекомендуется размещать цветы в горшках на подоконниках в групповых и спальных помещениях</a:t>
                      </a:r>
                      <a:endParaRPr lang="ru-RU" sz="1800" b="0" i="0" dirty="0" smtClean="0"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9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12.22  Общественно-полезный труд детей  старшей и подготовительной групп проводится в форме самообслуживания, элементарного хозяйственно-бытового труда и труда на природе (сервировка столов, помощь в подготовке к занятиям). Его продолжительность не должна превышать 20 минут в день.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dirty="0"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18634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Требования к организации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детского труда: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844824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Georgia" pitchFamily="18" charset="0"/>
              </a:rPr>
              <a:t>Систематичность детского труда. 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Georgia" pitchFamily="18" charset="0"/>
              </a:rPr>
              <a:t> Постепенность рабочей нагрузки. 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Georgia" pitchFamily="18" charset="0"/>
              </a:rPr>
              <a:t> Подбор оборудования для труда. 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Georgia" pitchFamily="18" charset="0"/>
              </a:rPr>
              <a:t>Создание в группе трудовой атмосферы. 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7" name="Picture 2" descr="http://www.playcast.ru/uploads/2015/02/18/121948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28800"/>
            <a:ext cx="3071834" cy="4991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5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908721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i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886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Трудовая деятельность в  ДОУ в свете ФГОС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20888"/>
            <a:ext cx="5688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В п. 3.1 ФГОС ДО определены  требования к условиям реализации основной образовательной программы дошкольного образования. Для успешного решения задач, предусмотренных программой по формированию у детей дошкольного возраста позитивных установок к различным видам труда и творчества, первостепенное значение имеет создание необходимых условий. Только при хорошей организации ребенок испытывает радость от труда</a:t>
            </a:r>
            <a:r>
              <a:rPr lang="ru-RU" sz="2000" b="1" dirty="0" smtClean="0">
                <a:latin typeface="Georgia" pitchFamily="18" charset="0"/>
              </a:rPr>
              <a:t>.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76470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Задачи по формированию позитивных установок к различным видам труда и творчества у детей дошкольного возраста отражены в Федеральных государственных образовательных стандартах дошкольного образования в области «Социально-коммуникативное развитие».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92896"/>
            <a:ext cx="2808312" cy="409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11560" y="387142"/>
            <a:ext cx="799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Формы и методы работы с родителями: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ea typeface="Times New Roman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23528" y="934638"/>
            <a:ext cx="81369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 Увеличение совместных с родителями и детьми мероприятий по формированию у детей позитивных установок к различным видам труда и творчества.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 Рекомендации для родителей (папки-передвижки, стенгазеты и другие наглядные информационные материалы, мастер-классы для родителей).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</a:rPr>
              <a:t>• Привлечение родителей в образовательную деятельность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8" name="Рисунок 7" descr="http://articles.wingwire.com/wp-content/uploads/sites/12/2016/10/quirky-things-that-can-affect-your-homes-value-featur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hkola-sad.ucoz.ru/_nw/0/544965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6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7584" y="692696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Деловая игра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«Биржа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педагогических идей» </a:t>
            </a:r>
            <a:endParaRPr lang="ru-RU" sz="36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098" name="Picture 2" descr="https://b1.culture.ru/c/758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924944"/>
            <a:ext cx="4032448" cy="2685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Итоги тематического контроля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«Организация работы  по трудовому воспитанию дошкольников в условиях ФГОС   ДО» 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268760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933056"/>
            <a:ext cx="3293166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005064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2564904"/>
            <a:ext cx="2195289" cy="29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1032" y="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Итоги смотра-конкурса</a:t>
            </a:r>
            <a:endParaRPr lang="ru-RU" sz="24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«Лучший уголок дежурства» 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2" descr="http://mbdou10-bogotol.ucoz.ru/novosti/2021/02/25/20210128_104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3744416" cy="2808313"/>
          </a:xfrm>
          <a:prstGeom prst="rect">
            <a:avLst/>
          </a:prstGeom>
          <a:noFill/>
        </p:spPr>
      </p:pic>
      <p:pic>
        <p:nvPicPr>
          <p:cNvPr id="4102" name="Picture 6" descr="http://mbdou10-bogotol.ucoz.ru/novosti/2021/02/25/IMG-20210128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90668"/>
            <a:ext cx="3456384" cy="2745498"/>
          </a:xfrm>
          <a:prstGeom prst="rect">
            <a:avLst/>
          </a:prstGeom>
          <a:noFill/>
        </p:spPr>
      </p:pic>
      <p:pic>
        <p:nvPicPr>
          <p:cNvPr id="4104" name="Picture 8" descr="http://mbdou10-bogotol.ucoz.ru/novosti/2021/02/25/IMG-20210128-WA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996952"/>
            <a:ext cx="2232248" cy="3584399"/>
          </a:xfrm>
          <a:prstGeom prst="rect">
            <a:avLst/>
          </a:prstGeom>
          <a:noFill/>
        </p:spPr>
      </p:pic>
      <p:pic>
        <p:nvPicPr>
          <p:cNvPr id="4106" name="Picture 10" descr="http://mbdou10-bogotol.ucoz.ru/novosti/2021/02/25/IMG-20210128-WA0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1124744"/>
            <a:ext cx="2232248" cy="3788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404664"/>
            <a:ext cx="849694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Georgia" pitchFamily="18" charset="0"/>
              </a:rPr>
              <a:t>«Труд становится великим воспитателем, когда он входит в жизнь наших воспитанников, дает радость дружбы и товарищества, развивает пытливость и любознательность, рождает новую красоту в окружающем мире, пробуждает первое гражданское чувство – </a:t>
            </a:r>
            <a:r>
              <a:rPr lang="ru-RU" sz="2000" b="1" i="1" dirty="0" err="1" smtClean="0">
                <a:latin typeface="Georgia" pitchFamily="18" charset="0"/>
              </a:rPr>
              <a:t>чувство</a:t>
            </a:r>
            <a:r>
              <a:rPr lang="ru-RU" sz="2000" b="1" i="1" dirty="0" smtClean="0">
                <a:latin typeface="Georgia" pitchFamily="18" charset="0"/>
              </a:rPr>
              <a:t> созидателя материальных благ, без которых невозможна жизнь человека».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В. А.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Сухомлинский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2051" name="AutoShape 3" descr="https://school-c.ru/wp-content/uploads/2013/09/V.A.Suhomlinski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144230" cy="30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4104456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7584" y="1628800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Georgia" pitchFamily="18" charset="0"/>
              </a:rPr>
              <a:t>Спасибо 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Georgia" pitchFamily="18" charset="0"/>
              </a:rPr>
              <a:t>за внимание</a:t>
            </a:r>
            <a:r>
              <a:rPr lang="ru-RU" sz="6000" b="1" i="1" dirty="0" smtClean="0">
                <a:solidFill>
                  <a:srgbClr val="C00000"/>
                </a:solidFill>
              </a:rPr>
              <a:t>!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8" y="1844824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- формирование позитивных установок к различным видам труда и творчества;</a:t>
            </a:r>
          </a:p>
          <a:p>
            <a:pPr lvl="0" indent="457200" algn="just"/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- воспитание ценностного отношения к собственному труду, труду других людей и его результатам; воспитание личности ребенка в аспекте труда и творчества</a:t>
            </a:r>
            <a:r>
              <a:rPr lang="en-US" sz="2000" b="1" dirty="0" smtClean="0">
                <a:latin typeface="Georgia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latin typeface="Georgia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- развитие творческой инициативы, способности самостоятельно себя реализовать в различных видах труда и творчества.</a:t>
            </a:r>
            <a:endParaRPr lang="ru-RU" sz="2000" b="1" dirty="0"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2808312" cy="409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В соответствии с ФГОС трудовое воспитание - одно из важных направлений в работе дошкольных учреждений, главной целью которого является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формирование положительного отношения к труду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через решение следующих задач: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27584" y="40466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5679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>
              <a:solidFill>
                <a:srgbClr val="008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6064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Принципы воспитания у детей позитивного отношения к труду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24744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Georgia" pitchFamily="18" charset="0"/>
                <a:cs typeface="Times New Roman" panose="02020603050405020304" pitchFamily="18" charset="0"/>
              </a:rPr>
              <a:t>1. Поддержка инициативы детей в различных видах деятельности.</a:t>
            </a:r>
          </a:p>
          <a:p>
            <a:pPr lvl="0" algn="just"/>
            <a:r>
              <a:rPr lang="ru-RU" b="1" dirty="0" smtClean="0">
                <a:latin typeface="Georgia" pitchFamily="18" charset="0"/>
                <a:cs typeface="Times New Roman" panose="02020603050405020304" pitchFamily="18" charset="0"/>
              </a:rPr>
              <a:t>2. Содействие и сотрудничество детей и взрослых, признание ребенка полноценным участником образовательных отношений.</a:t>
            </a:r>
          </a:p>
          <a:p>
            <a:pPr lvl="0" algn="just"/>
            <a:r>
              <a:rPr lang="ru-RU" b="1" dirty="0" smtClean="0">
                <a:latin typeface="Georgia" pitchFamily="18" charset="0"/>
                <a:cs typeface="Times New Roman" panose="02020603050405020304" pitchFamily="18" charset="0"/>
              </a:rPr>
              <a:t>3. Построение образовательной деятельности на основе индивидуальных особенностей каждого ребенка.</a:t>
            </a:r>
          </a:p>
          <a:p>
            <a:pPr lvl="0" algn="just"/>
            <a:r>
              <a:rPr lang="ru-RU" b="1" dirty="0" smtClean="0">
                <a:latin typeface="Georgia" pitchFamily="18" charset="0"/>
                <a:cs typeface="Times New Roman" panose="02020603050405020304" pitchFamily="18" charset="0"/>
              </a:rPr>
              <a:t>4. Полноценное проживание ребенком всех этапов детства, обогащение (амплификация) детского  развития.</a:t>
            </a:r>
          </a:p>
          <a:p>
            <a:pPr lvl="0" algn="just"/>
            <a:r>
              <a:rPr lang="ru-RU" b="1" dirty="0" smtClean="0">
                <a:latin typeface="Georgia" pitchFamily="18" charset="0"/>
                <a:cs typeface="Times New Roman" panose="02020603050405020304" pitchFamily="18" charset="0"/>
              </a:rPr>
              <a:t>5. Формирование познавательных интересов и познавательных действий ребенка в различных видах деятельности.</a:t>
            </a:r>
          </a:p>
          <a:p>
            <a:pPr lvl="0" algn="just"/>
            <a:r>
              <a:rPr lang="ru-RU" b="1" dirty="0" smtClean="0">
                <a:latin typeface="Georgia" pitchFamily="18" charset="0"/>
                <a:cs typeface="Times New Roman" panose="02020603050405020304" pitchFamily="18" charset="0"/>
              </a:rPr>
              <a:t>6. Возрастная адекватность дошкольного образования (соответствие условий, требований, методов  возрасту и особенностям  развития).</a:t>
            </a:r>
          </a:p>
          <a:p>
            <a:pPr lvl="0" algn="just"/>
            <a:r>
              <a:rPr lang="ru-RU" b="1" dirty="0" smtClean="0">
                <a:latin typeface="Georgia" pitchFamily="18" charset="0"/>
                <a:cs typeface="Times New Roman" panose="02020603050405020304" pitchFamily="18" charset="0"/>
              </a:rPr>
              <a:t>7. Принцип развивающего образования (системности и последовательности).</a:t>
            </a:r>
          </a:p>
          <a:p>
            <a:pPr lvl="0" algn="just"/>
            <a:r>
              <a:rPr lang="ru-RU" b="1" dirty="0" smtClean="0">
                <a:latin typeface="Georgia" pitchFamily="18" charset="0"/>
                <a:cs typeface="Times New Roman" panose="02020603050405020304" pitchFamily="18" charset="0"/>
              </a:rPr>
              <a:t>8. Принцип новизны (использование новейших информационных технологий).</a:t>
            </a:r>
          </a:p>
          <a:p>
            <a:pPr lvl="0" algn="just"/>
            <a:r>
              <a:rPr lang="ru-RU" b="1" dirty="0" smtClean="0">
                <a:latin typeface="Georgia" pitchFamily="18" charset="0"/>
                <a:cs typeface="Times New Roman" panose="02020603050405020304" pitchFamily="18" charset="0"/>
              </a:rPr>
              <a:t>9. Принцип интеграции (взаимопроникновение разделов программы и видов деятельности друг в друга, взаимное совмещение различных задач и образовательных технологий</a:t>
            </a:r>
            <a:r>
              <a:rPr lang="ru-RU" b="1" dirty="0" smtClean="0">
                <a:latin typeface="Georgia" pitchFamily="18" charset="0"/>
              </a:rPr>
              <a:t>).</a:t>
            </a:r>
          </a:p>
          <a:p>
            <a:r>
              <a:rPr lang="ru-RU" b="1" dirty="0" smtClean="0">
                <a:latin typeface="Georgia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27584" y="54868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Виды   труда в ДОУ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56792"/>
            <a:ext cx="5544616" cy="2241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Самообслуживание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Хозяйственно - бытовой труд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Труд в природе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Ручной труд</a:t>
            </a:r>
            <a:r>
              <a:rPr lang="ru-RU" sz="2400" b="1" dirty="0" smtClean="0">
                <a:solidFill>
                  <a:srgbClr val="008000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8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260649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Компоненты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трудовой деятельности</a:t>
            </a:r>
            <a:r>
              <a:rPr lang="ru-RU" sz="2800" b="1" i="1" dirty="0" smtClean="0">
                <a:latin typeface="Georgia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</a:rPr>
            </a:b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52736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Georgia" pitchFamily="18" charset="0"/>
              </a:rPr>
              <a:t>Мотив </a:t>
            </a:r>
            <a:r>
              <a:rPr lang="ru-RU" sz="2400" b="1" dirty="0" smtClean="0">
                <a:latin typeface="Georgia" pitchFamily="18" charset="0"/>
              </a:rPr>
              <a:t> - это причина, побуждающая к трудовой деятельности.</a:t>
            </a:r>
          </a:p>
          <a:p>
            <a:endParaRPr lang="ru-RU" sz="2400" b="1" dirty="0" smtClean="0">
              <a:latin typeface="Georgia" pitchFamily="18" charset="0"/>
            </a:endParaRPr>
          </a:p>
          <a:p>
            <a:r>
              <a:rPr lang="ru-RU" sz="2400" b="1" u="sng" dirty="0" smtClean="0">
                <a:latin typeface="Georgia" pitchFamily="18" charset="0"/>
              </a:rPr>
              <a:t>Цель -</a:t>
            </a:r>
            <a:r>
              <a:rPr lang="ru-RU" sz="2400" b="1" dirty="0" smtClean="0">
                <a:latin typeface="Georgia" pitchFamily="18" charset="0"/>
              </a:rPr>
              <a:t> это то, к чему надо стремиться. </a:t>
            </a:r>
          </a:p>
          <a:p>
            <a:endParaRPr lang="ru-RU" sz="2400" b="1" dirty="0" smtClean="0">
              <a:latin typeface="Georgia" pitchFamily="18" charset="0"/>
            </a:endParaRPr>
          </a:p>
          <a:p>
            <a:r>
              <a:rPr lang="ru-RU" sz="2400" b="1" u="sng" dirty="0" smtClean="0">
                <a:latin typeface="Georgia" pitchFamily="18" charset="0"/>
              </a:rPr>
              <a:t>Трудовые действия </a:t>
            </a:r>
            <a:r>
              <a:rPr lang="ru-RU" sz="2400" b="1" dirty="0" smtClean="0">
                <a:latin typeface="Georgia" pitchFamily="18" charset="0"/>
              </a:rPr>
              <a:t>– это то,  при помощи чего осуществляется цель и достигается результат.</a:t>
            </a:r>
          </a:p>
          <a:p>
            <a:r>
              <a:rPr lang="ru-RU" sz="2400" b="1" dirty="0" smtClean="0">
                <a:latin typeface="Georgia" pitchFamily="18" charset="0"/>
              </a:rPr>
              <a:t> </a:t>
            </a:r>
          </a:p>
          <a:p>
            <a:r>
              <a:rPr lang="ru-RU" sz="2400" b="1" u="sng" dirty="0" smtClean="0">
                <a:latin typeface="Georgia" pitchFamily="18" charset="0"/>
              </a:rPr>
              <a:t>Планирование</a:t>
            </a:r>
            <a:r>
              <a:rPr lang="ru-RU" sz="2400" b="1" dirty="0" smtClean="0">
                <a:latin typeface="Georgia" pitchFamily="18" charset="0"/>
              </a:rPr>
              <a:t>  - это умение предвидеть предстоящую работу.</a:t>
            </a:r>
          </a:p>
          <a:p>
            <a:endParaRPr lang="ru-RU" sz="2400" b="1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u="sng" dirty="0" smtClean="0">
                <a:latin typeface="Georgia" pitchFamily="18" charset="0"/>
              </a:rPr>
              <a:t>Результат </a:t>
            </a:r>
            <a:r>
              <a:rPr lang="ru-RU" sz="2400" b="1" dirty="0" smtClean="0">
                <a:latin typeface="Georgia" pitchFamily="18" charset="0"/>
              </a:rPr>
              <a:t>-  это показатель завершения работы,  фактор,  помогающий воспитывать у детей интерес к труду. 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Задачи трудового воспитания детей дошкольного возраста по группам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908720"/>
          <a:ext cx="8856984" cy="5613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1584176"/>
                <a:gridCol w="1746481"/>
                <a:gridCol w="2213959"/>
                <a:gridCol w="1656184"/>
              </a:tblGrid>
              <a:tr h="958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Группа раннего возраста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Младшая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Средняя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Старшая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Подготови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-тельная   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55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Начинается приобщение детей к трудовой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деятельности.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Основной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вид труда в этом возрасте —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самообслуживание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Продолжает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формирова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ние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 детей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желания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посильному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труду.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Дети активно овладевают различными трудовыми навыками и приемами труда в природе,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хозяйственно-бытового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труда и самообслуживания.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Добавляется ручной труд.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Делается акцент на формирование всех доступных детям умений, навыков в различных видах труда. Формируется осознанное отношение и интерес к трудовой деятельности, умение достигать результата.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Сформированные навыки и умения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совершенствуются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43608" y="764704"/>
            <a:ext cx="4104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Трудовые поручения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Формы организации детского труда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764704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Дежурства</a:t>
            </a:r>
            <a:r>
              <a:rPr lang="ru-RU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38610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Коллективный труд 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268760"/>
            <a:ext cx="2550980" cy="37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196752"/>
            <a:ext cx="3600400" cy="269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293096"/>
            <a:ext cx="3456384" cy="277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992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Самообслуживание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764704"/>
            <a:ext cx="2303301" cy="307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764704"/>
            <a:ext cx="2304256" cy="307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77072"/>
            <a:ext cx="3264319" cy="244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692696"/>
            <a:ext cx="23222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005064"/>
            <a:ext cx="3333084" cy="24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1364</Words>
  <Application>Microsoft Office PowerPoint</Application>
  <PresentationFormat>Экран (4:3)</PresentationFormat>
  <Paragraphs>166</Paragraphs>
  <Slides>25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102</cp:revision>
  <dcterms:modified xsi:type="dcterms:W3CDTF">2021-04-15T04:41:32Z</dcterms:modified>
</cp:coreProperties>
</file>