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9" r:id="rId2"/>
    <p:sldId id="256" r:id="rId3"/>
    <p:sldId id="257" r:id="rId4"/>
    <p:sldId id="258" r:id="rId5"/>
    <p:sldId id="260" r:id="rId6"/>
    <p:sldId id="262" r:id="rId7"/>
    <p:sldId id="261" r:id="rId8"/>
    <p:sldId id="263" r:id="rId9"/>
    <p:sldId id="266" r:id="rId10"/>
    <p:sldId id="265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9" r:id="rId23"/>
    <p:sldId id="283" r:id="rId24"/>
    <p:sldId id="278" r:id="rId25"/>
    <p:sldId id="273" r:id="rId26"/>
    <p:sldId id="282" r:id="rId27"/>
    <p:sldId id="281" r:id="rId28"/>
    <p:sldId id="284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B8A25-2779-47F7-81B8-8C148C95BD37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69D39-E7B6-4942-BDA4-CECAB1D93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9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69D39-E7B6-4942-BDA4-CECAB1D9312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jpeg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600451"/>
          </a:xfrm>
        </p:spPr>
        <p:txBody>
          <a:bodyPr>
            <a:normAutofit/>
          </a:bodyPr>
          <a:lstStyle/>
          <a:p>
            <a:r>
              <a:rPr lang="ru-RU" sz="3100" b="1" i="1" u="sng" dirty="0" smtClean="0">
                <a:latin typeface="Georgia" pitchFamily="18" charset="0"/>
              </a:rPr>
              <a:t>Тематический педсовет </a:t>
            </a:r>
            <a:r>
              <a:rPr lang="ru-RU" sz="3100" b="1" i="1" dirty="0" smtClean="0">
                <a:latin typeface="Georgia" pitchFamily="18" charset="0"/>
              </a:rPr>
              <a:t/>
            </a:r>
            <a:br>
              <a:rPr lang="ru-RU" sz="3100" b="1" i="1" dirty="0" smtClean="0">
                <a:latin typeface="Georgia" pitchFamily="18" charset="0"/>
              </a:rPr>
            </a:br>
            <a:r>
              <a:rPr lang="ru-RU" sz="3100" b="1" i="1" dirty="0" smtClean="0">
                <a:latin typeface="Georgia" pitchFamily="18" charset="0"/>
              </a:rPr>
              <a:t> </a:t>
            </a:r>
            <a:r>
              <a:rPr lang="ru-RU" sz="2400" b="1" i="1" dirty="0" smtClean="0">
                <a:latin typeface="Georgia" pitchFamily="18" charset="0"/>
              </a:rPr>
              <a:t>«Развитие познавательно-исследовательской деятельности дошкольников через организацию детского экспериментирования»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357826"/>
            <a:ext cx="8572560" cy="135732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1900" b="1" i="1" dirty="0" smtClean="0">
                <a:solidFill>
                  <a:schemeClr val="tx1"/>
                </a:solidFill>
                <a:latin typeface="Georgia" pitchFamily="18" charset="0"/>
              </a:rPr>
              <a:t>Подготовила</a:t>
            </a:r>
            <a:r>
              <a:rPr lang="en-US" sz="1900" b="1" i="1" dirty="0" smtClean="0">
                <a:solidFill>
                  <a:schemeClr val="tx1"/>
                </a:solidFill>
                <a:latin typeface="Georgia" pitchFamily="18" charset="0"/>
              </a:rPr>
              <a:t>: </a:t>
            </a:r>
            <a:endParaRPr lang="ru-RU" sz="1900" b="1" i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r"/>
            <a:r>
              <a:rPr lang="ru-RU" sz="1900" b="1" i="1" dirty="0" smtClean="0">
                <a:solidFill>
                  <a:schemeClr val="tx1"/>
                </a:solidFill>
                <a:latin typeface="Georgia" pitchFamily="18" charset="0"/>
              </a:rPr>
              <a:t>Старший воспитатель </a:t>
            </a:r>
          </a:p>
          <a:p>
            <a:pPr algn="r"/>
            <a:r>
              <a:rPr lang="ru-RU" sz="1900" b="1" i="1" dirty="0" smtClean="0">
                <a:solidFill>
                  <a:schemeClr val="tx1"/>
                </a:solidFill>
                <a:latin typeface="Georgia" pitchFamily="18" charset="0"/>
              </a:rPr>
              <a:t>МБДОУ №10:</a:t>
            </a:r>
          </a:p>
          <a:p>
            <a:pPr algn="r"/>
            <a:r>
              <a:rPr lang="ru-RU" sz="1900" b="1" i="1" dirty="0" err="1" smtClean="0">
                <a:solidFill>
                  <a:schemeClr val="tx1"/>
                </a:solidFill>
                <a:latin typeface="Georgia" pitchFamily="18" charset="0"/>
              </a:rPr>
              <a:t>Лисовенко</a:t>
            </a:r>
            <a:r>
              <a:rPr lang="ru-RU" sz="1900" b="1" i="1" dirty="0" smtClean="0">
                <a:solidFill>
                  <a:schemeClr val="tx1"/>
                </a:solidFill>
                <a:latin typeface="Georgia" pitchFamily="18" charset="0"/>
              </a:rPr>
              <a:t> Е.В.</a:t>
            </a:r>
          </a:p>
          <a:p>
            <a:r>
              <a:rPr lang="ru-RU" sz="1800" b="1" i="1" dirty="0" smtClean="0">
                <a:solidFill>
                  <a:schemeClr val="tx1"/>
                </a:solidFill>
                <a:latin typeface="Georgia" pitchFamily="18" charset="0"/>
              </a:rPr>
              <a:t>Боготол, 2022</a:t>
            </a:r>
          </a:p>
          <a:p>
            <a:pPr algn="r"/>
            <a:endParaRPr lang="ru-RU" sz="1800" b="1" i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500306"/>
            <a:ext cx="3929090" cy="299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42852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500042"/>
            <a:ext cx="80724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latin typeface="Georgia" pitchFamily="18" charset="0"/>
              </a:rPr>
              <a:t> </a:t>
            </a:r>
            <a:r>
              <a:rPr lang="ru-RU" sz="2800" b="1" i="1" dirty="0" smtClean="0">
                <a:latin typeface="Georgia" pitchFamily="18" charset="0"/>
              </a:rPr>
              <a:t>Задание №2 «Чье высказывание?»</a:t>
            </a:r>
          </a:p>
          <a:p>
            <a:endParaRPr lang="ru-RU" sz="2400" b="1" i="1" dirty="0" smtClean="0">
              <a:latin typeface="Georgia" pitchFamily="18" charset="0"/>
            </a:endParaRPr>
          </a:p>
          <a:p>
            <a:r>
              <a:rPr lang="ru-RU" sz="2400" b="1" i="1" dirty="0" smtClean="0">
                <a:latin typeface="Georgia" pitchFamily="18" charset="0"/>
              </a:rPr>
              <a:t>         «Умейте открыть перед ребенком в окружающем мире что-то одно, но открыть так, чтобы кусочек жизни заиграл всеми цветами радуги. Оставляйте всегда что-то недосказанное. Чтобы ребенку захотелось еще и еще раз возвратиться к тому, что он узнал»</a:t>
            </a:r>
          </a:p>
          <a:p>
            <a:endParaRPr lang="ru-RU" sz="2400" b="1" i="1" dirty="0" smtClean="0">
              <a:latin typeface="Georgia" pitchFamily="18" charset="0"/>
            </a:endParaRPr>
          </a:p>
          <a:p>
            <a:r>
              <a:rPr lang="ru-RU" sz="2000" b="1" i="1" dirty="0" smtClean="0">
                <a:latin typeface="Georgia" pitchFamily="18" charset="0"/>
              </a:rPr>
              <a:t>Варианты ответов:</a:t>
            </a:r>
          </a:p>
          <a:p>
            <a:r>
              <a:rPr lang="ru-RU" sz="2000" b="1" i="1" dirty="0" smtClean="0">
                <a:latin typeface="Georgia" pitchFamily="18" charset="0"/>
              </a:rPr>
              <a:t>1. А.С. Макаренко</a:t>
            </a:r>
          </a:p>
          <a:p>
            <a:r>
              <a:rPr lang="ru-RU" sz="2000" b="1" i="1" dirty="0" smtClean="0">
                <a:latin typeface="Georgia" pitchFamily="18" charset="0"/>
              </a:rPr>
              <a:t>2. Л.С. </a:t>
            </a:r>
            <a:r>
              <a:rPr lang="ru-RU" sz="2000" b="1" i="1" dirty="0" err="1" smtClean="0">
                <a:latin typeface="Georgia" pitchFamily="18" charset="0"/>
              </a:rPr>
              <a:t>Выготский</a:t>
            </a:r>
            <a:r>
              <a:rPr lang="ru-RU" sz="2000" b="1" i="1" dirty="0" smtClean="0">
                <a:latin typeface="Georgia" pitchFamily="18" charset="0"/>
              </a:rPr>
              <a:t> </a:t>
            </a:r>
            <a:endParaRPr lang="en-US" sz="2000" b="1" i="1" dirty="0" smtClean="0">
              <a:latin typeface="Georgia" pitchFamily="18" charset="0"/>
            </a:endParaRPr>
          </a:p>
          <a:p>
            <a:r>
              <a:rPr lang="en-US" sz="2000" b="1" i="1" dirty="0" smtClean="0">
                <a:latin typeface="Georgia" pitchFamily="18" charset="0"/>
              </a:rPr>
              <a:t>3</a:t>
            </a:r>
            <a:r>
              <a:rPr lang="ru-RU" sz="2000" b="1" i="1" dirty="0" smtClean="0">
                <a:latin typeface="Georgia" pitchFamily="18" charset="0"/>
              </a:rPr>
              <a:t>. В.А. Сухомлинский</a:t>
            </a:r>
          </a:p>
          <a:p>
            <a:r>
              <a:rPr lang="en-US" sz="2000" b="1" i="1" dirty="0" smtClean="0">
                <a:latin typeface="Georgia" pitchFamily="18" charset="0"/>
              </a:rPr>
              <a:t>4</a:t>
            </a:r>
            <a:r>
              <a:rPr lang="ru-RU" sz="2000" b="1" i="1" dirty="0" smtClean="0">
                <a:latin typeface="Georgia" pitchFamily="18" charset="0"/>
              </a:rPr>
              <a:t>. Л.Н. Толстой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00042"/>
            <a:ext cx="78581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 Задание №3 «</a:t>
            </a:r>
            <a:r>
              <a:rPr lang="ru-RU" sz="2800" b="1" i="1" dirty="0" err="1" smtClean="0">
                <a:latin typeface="Georgia" pitchFamily="18" charset="0"/>
              </a:rPr>
              <a:t>Объяснялки</a:t>
            </a:r>
            <a:r>
              <a:rPr lang="ru-RU" sz="2800" b="1" i="1" dirty="0" smtClean="0">
                <a:latin typeface="Georgia" pitchFamily="18" charset="0"/>
              </a:rPr>
              <a:t>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785926"/>
            <a:ext cx="410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en-US" sz="2400" b="1" i="1" u="sng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i.ytimg.com/vi/rXRmvCCv84M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4854" y="1785926"/>
            <a:ext cx="5734292" cy="3225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428604"/>
            <a:ext cx="78581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 Задание №4 «Вопрос-ответ»</a:t>
            </a:r>
          </a:p>
          <a:p>
            <a:pPr algn="ctr"/>
            <a:endParaRPr lang="ru-RU" sz="2800" b="1" i="1" dirty="0" smtClean="0">
              <a:latin typeface="Georgia" pitchFamily="18" charset="0"/>
            </a:endParaRP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По каким принципам можно квалифицировать эксперименты?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714488"/>
            <a:ext cx="410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en-US" sz="2400" b="1" i="1" u="sng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s://ds05.infourok.ru/uploads/ex/0b90/000d8c97-8550ab10/hello_html_m598f60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7" y="2551057"/>
            <a:ext cx="4949173" cy="3380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71480"/>
            <a:ext cx="78581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 Задание №5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Что первично: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 причина или следствие?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785926"/>
            <a:ext cx="410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en-US" sz="2400" b="1" i="1" u="sng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s://present5.com/presentation/111040891_437073280/image-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3" y="2643182"/>
            <a:ext cx="4696161" cy="3522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71480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 Задание №6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Постройте верную структуру занятия-экспериментирования.</a:t>
            </a:r>
          </a:p>
          <a:p>
            <a:pPr algn="ctr"/>
            <a:endParaRPr lang="ru-RU" sz="2800" b="1" i="1" dirty="0" smtClean="0">
              <a:latin typeface="Georgia" pitchFamily="18" charset="0"/>
            </a:endParaRP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1. Выдвижение гипотез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2. Целеполагание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3. Проверка предположения (эксперимент)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4. Проблемная ситуация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785926"/>
            <a:ext cx="410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en-US" sz="2400" b="1" i="1" u="sng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71480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 Задание №7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Одинаковы ли понятия: любознательность и любопытство?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00958" y="3357562"/>
            <a:ext cx="410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en-US" sz="2400" b="1" i="1" u="sng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C:\Users\sad10\Desktop\f07b056d2bc4be6dacb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4"/>
            <a:ext cx="3429024" cy="2743219"/>
          </a:xfrm>
          <a:prstGeom prst="rect">
            <a:avLst/>
          </a:prstGeom>
          <a:noFill/>
        </p:spPr>
      </p:pic>
      <p:pic>
        <p:nvPicPr>
          <p:cNvPr id="28678" name="Picture 6" descr="C:\Users\sad10\Desktop\scale_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2571744"/>
            <a:ext cx="4073009" cy="270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71480"/>
            <a:ext cx="78581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 Задание № 8 «Перевёртыши»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 (строки из пословиц и поговорок наоборот) 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Отгадайте пословицу или поговорку.</a:t>
            </a:r>
          </a:p>
          <a:p>
            <a:pPr algn="ctr"/>
            <a:endParaRPr lang="ru-RU" sz="2400" b="1" i="1" dirty="0" smtClean="0"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latin typeface="Georgia" pitchFamily="18" charset="0"/>
              </a:rPr>
              <a:t>«Счастье перемещается кучами».</a:t>
            </a:r>
          </a:p>
          <a:p>
            <a:pPr algn="ctr"/>
            <a:r>
              <a:rPr lang="ru-RU" sz="2400" b="1" i="1" dirty="0" smtClean="0">
                <a:latin typeface="Georgia" pitchFamily="18" charset="0"/>
              </a:rPr>
              <a:t>«Уйти от новой стиральной машины».</a:t>
            </a:r>
          </a:p>
          <a:p>
            <a:pPr algn="ctr"/>
            <a:r>
              <a:rPr lang="ru-RU" sz="2400" b="1" i="1" dirty="0" smtClean="0">
                <a:latin typeface="Georgia" pitchFamily="18" charset="0"/>
              </a:rPr>
              <a:t>«Лысина – мужское безобразие». </a:t>
            </a:r>
          </a:p>
          <a:p>
            <a:pPr algn="ctr"/>
            <a:r>
              <a:rPr lang="ru-RU" sz="2400" b="1" i="1" dirty="0" smtClean="0">
                <a:latin typeface="Georgia" pitchFamily="18" charset="0"/>
              </a:rPr>
              <a:t>«На полицейском валенки мокнут». </a:t>
            </a:r>
          </a:p>
          <a:p>
            <a:pPr algn="ctr"/>
            <a:r>
              <a:rPr lang="ru-RU" sz="2400" b="1" i="1" dirty="0" smtClean="0">
                <a:latin typeface="Georgia" pitchFamily="18" charset="0"/>
              </a:rPr>
              <a:t>«Ниже пяток не опустишься». </a:t>
            </a:r>
          </a:p>
          <a:p>
            <a:pPr algn="ctr"/>
            <a:r>
              <a:rPr lang="ru-RU" sz="2400" b="1" i="1" dirty="0" smtClean="0">
                <a:latin typeface="Georgia" pitchFamily="18" charset="0"/>
              </a:rPr>
              <a:t> «Безделью часы – слезам год». </a:t>
            </a:r>
          </a:p>
          <a:p>
            <a:pPr algn="ctr"/>
            <a:endParaRPr lang="ru-RU" sz="2800" b="1" i="1" dirty="0" smtClean="0">
              <a:latin typeface="Georgia" pitchFamily="18" charset="0"/>
            </a:endParaRPr>
          </a:p>
          <a:p>
            <a:pPr algn="ctr"/>
            <a:endParaRPr lang="ru-RU" sz="2800" b="1" i="1" dirty="0" smtClean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785926"/>
            <a:ext cx="410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en-US" sz="2400" b="1" i="1" u="sng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78581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Итоги тематического контроля «Организация опытно-исследовательской деятельности дошкольников» </a:t>
            </a:r>
          </a:p>
          <a:p>
            <a:pPr algn="ctr"/>
            <a:endParaRPr lang="ru-RU" sz="2800" b="1" i="1" dirty="0" smtClean="0">
              <a:latin typeface="Georgia" pitchFamily="18" charset="0"/>
            </a:endParaRP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785926"/>
            <a:ext cx="410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en-US" sz="2400" b="1" i="1" u="sng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5" y="1315959"/>
            <a:ext cx="2843644" cy="17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64367"/>
            <a:ext cx="2543331" cy="190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33614"/>
            <a:ext cx="2598190" cy="194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52" y="4797152"/>
            <a:ext cx="2684384" cy="19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3448"/>
            <a:ext cx="2555329" cy="191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936" y="1420463"/>
            <a:ext cx="2763362" cy="189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24" y="2996952"/>
            <a:ext cx="2699345" cy="202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27" y="2924944"/>
            <a:ext cx="2695778" cy="202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4463" y="214290"/>
            <a:ext cx="88200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Итоги смотра-конкурса на лучший уголок </a:t>
            </a:r>
          </a:p>
          <a:p>
            <a:pPr algn="ctr"/>
            <a:r>
              <a:rPr lang="ru-RU" sz="2400" b="1" i="1" dirty="0" smtClean="0">
                <a:latin typeface="Georgia" pitchFamily="18" charset="0"/>
              </a:rPr>
              <a:t>по модельно -  конструктивной деятельности </a:t>
            </a:r>
          </a:p>
          <a:p>
            <a:pPr algn="ctr"/>
            <a:endParaRPr lang="ru-RU" sz="2800" b="1" i="1" dirty="0" smtClean="0">
              <a:latin typeface="Georgia" pitchFamily="18" charset="0"/>
            </a:endParaRP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785926"/>
            <a:ext cx="410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en-US" sz="2400" b="1" i="1" u="sng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135" y="4438362"/>
            <a:ext cx="2771353" cy="226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5" y="1098555"/>
            <a:ext cx="2669593" cy="200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7387"/>
            <a:ext cx="2657785" cy="199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147" y="1089427"/>
            <a:ext cx="2627337" cy="197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70" y="4438362"/>
            <a:ext cx="2143060" cy="223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41977"/>
            <a:ext cx="2250331" cy="239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32" y="2639763"/>
            <a:ext cx="213360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620" y="975159"/>
            <a:ext cx="2382853" cy="224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7858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Итоги конкурса  детского технического творчества «</a:t>
            </a:r>
            <a:r>
              <a:rPr lang="ru-RU" sz="2400" b="1" i="1" dirty="0" err="1" smtClean="0">
                <a:latin typeface="Georgia" pitchFamily="18" charset="0"/>
              </a:rPr>
              <a:t>Легомания</a:t>
            </a:r>
            <a:r>
              <a:rPr lang="ru-RU" sz="2400" b="1" i="1" dirty="0" smtClean="0">
                <a:latin typeface="Georgia" pitchFamily="18" charset="0"/>
              </a:rPr>
              <a:t>»</a:t>
            </a:r>
          </a:p>
          <a:p>
            <a:pPr algn="ctr"/>
            <a:endParaRPr lang="ru-RU" sz="2800" b="1" i="1" dirty="0" smtClean="0">
              <a:latin typeface="Georgia" pitchFamily="18" charset="0"/>
            </a:endParaRPr>
          </a:p>
          <a:p>
            <a:pPr algn="ctr"/>
            <a:r>
              <a:rPr lang="ru-RU" b="1" i="1" dirty="0" smtClean="0">
                <a:latin typeface="Georgia" panose="02040502050405020303" pitchFamily="18" charset="0"/>
              </a:rPr>
              <a:t>Гр. Листочки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785926"/>
            <a:ext cx="410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en-US" sz="2400" b="1" i="1" u="sng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4" y="4396462"/>
            <a:ext cx="2894909" cy="217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384" y="4354510"/>
            <a:ext cx="3066134" cy="229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4" y="1411730"/>
            <a:ext cx="3105979" cy="22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215" y="1543003"/>
            <a:ext cx="2996097" cy="22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47" y="4864560"/>
            <a:ext cx="2339305" cy="175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34" y="2018748"/>
            <a:ext cx="3111331" cy="233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9515" y="937565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Georgia" panose="02040502050405020303" pitchFamily="18" charset="0"/>
              </a:rPr>
              <a:t>Гр. Рябинка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268" y="3888007"/>
            <a:ext cx="274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anose="02040502050405020303" pitchFamily="18" charset="0"/>
              </a:rPr>
              <a:t>Гр. Колокольчики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396462"/>
            <a:ext cx="230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anose="02040502050405020303" pitchFamily="18" charset="0"/>
              </a:rPr>
              <a:t>Гр. Смородинка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8778" y="1155375"/>
            <a:ext cx="249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anose="02040502050405020303" pitchFamily="18" charset="0"/>
              </a:rPr>
              <a:t>Гр. Земляничка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6184" y="3891600"/>
            <a:ext cx="20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anose="02040502050405020303" pitchFamily="18" charset="0"/>
              </a:rPr>
              <a:t>Гр. Ромашка</a:t>
            </a:r>
            <a:endParaRPr lang="ru-RU" b="1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42911" y="285728"/>
            <a:ext cx="7929618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овестка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дня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Доклад «Развитие познавательно-исследовательской деятельности дошкольников через организацию детского экспериментирования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». Старший воспитатель:</a:t>
            </a:r>
            <a:r>
              <a:rPr lang="ru-RU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Е.В.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Лисовенко</a:t>
            </a:r>
            <a:endParaRPr lang="ru-RU" b="1" i="1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Презентация проектов по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познавательно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- исследовательской деятельности дошкольников». Воспитатели групп. </a:t>
            </a:r>
            <a:endParaRPr lang="ru-RU" b="1" i="1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Деловая игра «Что? Где? Почему?».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Старший воспитатель: </a:t>
            </a:r>
            <a:r>
              <a:rPr lang="ru-RU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Е.В.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Лисовенко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Итоги тематического контроля «Организация опытно-исследовательской деятельности дошкольников». Старший воспитатель: </a:t>
            </a:r>
            <a:r>
              <a:rPr lang="ru-RU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Е.В.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Лисовенко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Итоги смотра-конкурса  на лучший уголок по модельно -  конструктивной деятельности. Старший воспитатель: </a:t>
            </a:r>
            <a:r>
              <a:rPr lang="ru-RU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Е.В.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Лисовенко</a:t>
            </a:r>
            <a:endParaRPr lang="ru-RU" b="1" i="1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Итоги конкурса 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детского</a:t>
            </a:r>
            <a:r>
              <a:rPr lang="ru-RU" b="1" i="1" dirty="0" err="1" smtClean="0">
                <a:latin typeface="Georgia" pitchFamily="18" charset="0"/>
              </a:rPr>
              <a:t>технического</a:t>
            </a:r>
            <a:r>
              <a:rPr lang="ru-RU" b="1" i="1" dirty="0" smtClean="0">
                <a:latin typeface="Georgia" pitchFamily="18" charset="0"/>
              </a:rPr>
              <a:t> творчества «</a:t>
            </a:r>
            <a:r>
              <a:rPr lang="ru-RU" b="1" i="1" dirty="0" err="1" smtClean="0">
                <a:latin typeface="Georgia" pitchFamily="18" charset="0"/>
              </a:rPr>
              <a:t>Легомания</a:t>
            </a:r>
            <a:r>
              <a:rPr lang="ru-RU" b="1" i="1" dirty="0" smtClean="0">
                <a:latin typeface="Georgia" pitchFamily="18" charset="0"/>
              </a:rPr>
              <a:t>». Старший воспитатель: Е.В. </a:t>
            </a:r>
            <a:r>
              <a:rPr lang="ru-RU" b="1" i="1" dirty="0" err="1" smtClean="0">
                <a:latin typeface="Georgia" pitchFamily="18" charset="0"/>
              </a:rPr>
              <a:t>Лисовенко</a:t>
            </a:r>
            <a:endParaRPr lang="ru-RU" b="1" i="1" dirty="0" smtClean="0">
              <a:latin typeface="Georgia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i="1" dirty="0" smtClean="0">
                <a:latin typeface="Georgia" pitchFamily="18" charset="0"/>
              </a:rPr>
              <a:t>Разное.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i="1" dirty="0" smtClean="0">
                <a:latin typeface="Georgia" pitchFamily="18" charset="0"/>
              </a:rPr>
              <a:t>Проект решения педагогического совета</a:t>
            </a: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7858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II Краевой семейный финансовый фестиваль</a:t>
            </a:r>
          </a:p>
          <a:p>
            <a:pPr algn="ctr"/>
            <a:endParaRPr lang="ru-RU" sz="2800" b="1" i="1" dirty="0" smtClean="0">
              <a:latin typeface="Georgia" pitchFamily="18" charset="0"/>
            </a:endParaRP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785926"/>
            <a:ext cx="410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en-US" sz="2400" b="1" i="1" u="sng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C:\Users\sad10\Desktop\Сайт 2021-2022\II Краевой семейный финансовый фестиваль\Титуль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3429024" cy="2571769"/>
          </a:xfrm>
          <a:prstGeom prst="rect">
            <a:avLst/>
          </a:prstGeom>
          <a:noFill/>
        </p:spPr>
      </p:pic>
      <p:pic>
        <p:nvPicPr>
          <p:cNvPr id="32772" name="Picture 4" descr="C:\Users\sad10\Desktop\Сайт 2021-2022\II Краевой семейный финансовый фестиваль\IMG-20211015-WA0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142984"/>
            <a:ext cx="3357586" cy="2518190"/>
          </a:xfrm>
          <a:prstGeom prst="rect">
            <a:avLst/>
          </a:prstGeom>
          <a:noFill/>
        </p:spPr>
      </p:pic>
      <p:pic>
        <p:nvPicPr>
          <p:cNvPr id="32773" name="Picture 5" descr="C:\Users\sad10\Desktop\Сайт 2021-2022\II Краевой семейный финансовый фестиваль\IMG-20211015-WA0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57628"/>
            <a:ext cx="3643306" cy="2732480"/>
          </a:xfrm>
          <a:prstGeom prst="rect">
            <a:avLst/>
          </a:prstGeom>
          <a:noFill/>
        </p:spPr>
      </p:pic>
      <p:pic>
        <p:nvPicPr>
          <p:cNvPr id="32774" name="Picture 6" descr="C:\Users\sad10\Desktop\Сайт 2021-2022\II Краевой семейный финансовый фестиваль\IMG-20211015-WA00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786190"/>
            <a:ext cx="3714744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78581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Конкурса  плакатов «ФИНПЛАКАТ»</a:t>
            </a:r>
          </a:p>
          <a:p>
            <a:pPr algn="ctr"/>
            <a:endParaRPr lang="ru-RU" sz="2800" b="1" i="1" dirty="0" smtClean="0">
              <a:latin typeface="Georgia" pitchFamily="18" charset="0"/>
            </a:endParaRP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785926"/>
            <a:ext cx="410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en-US" sz="2400" b="1" i="1" u="sng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sad10\Desktop\Сайт 2021-2022\Итоги  конкурса плакатов Финплакат\Титуль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000108"/>
            <a:ext cx="3286148" cy="2464611"/>
          </a:xfrm>
          <a:prstGeom prst="rect">
            <a:avLst/>
          </a:prstGeom>
          <a:noFill/>
        </p:spPr>
      </p:pic>
      <p:pic>
        <p:nvPicPr>
          <p:cNvPr id="33794" name="Picture 2" descr="C:\Users\sad10\Desktop\Сайт 2021-2022\Итоги  конкурса плакатов Финплакат\IMG-20211021-WA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119279"/>
            <a:ext cx="2571768" cy="3429024"/>
          </a:xfrm>
          <a:prstGeom prst="rect">
            <a:avLst/>
          </a:prstGeom>
          <a:noFill/>
        </p:spPr>
      </p:pic>
      <p:pic>
        <p:nvPicPr>
          <p:cNvPr id="33795" name="Picture 3" descr="C:\Users\sad10\Desktop\Сайт 2021-2022\Итоги  конкурса плакатов Финплакат\Плака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857628"/>
            <a:ext cx="3214710" cy="2337721"/>
          </a:xfrm>
          <a:prstGeom prst="rect">
            <a:avLst/>
          </a:prstGeom>
          <a:noFill/>
        </p:spPr>
      </p:pic>
      <p:pic>
        <p:nvPicPr>
          <p:cNvPr id="33796" name="Picture 4" descr="C:\Users\sad10\Desktop\Сайт 2021-2022\Итоги  конкурса плакатов Финплакат\IMG-20211021-WA0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504" y="2190000"/>
            <a:ext cx="2520280" cy="3360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78581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Конкурс «Единый край – единая Россия»</a:t>
            </a:r>
          </a:p>
          <a:p>
            <a:pPr algn="ctr"/>
            <a:endParaRPr lang="ru-RU" sz="2800" b="1" i="1" dirty="0" smtClean="0">
              <a:latin typeface="Georgia" pitchFamily="18" charset="0"/>
            </a:endParaRP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785926"/>
            <a:ext cx="410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en-US" sz="2400" b="1" i="1" u="sng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 descr="C:\Users\sad10\Desktop\Сайт 2021-2022\Конкурс Единый край-единая Россия\20211130_091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5560" y="4495260"/>
            <a:ext cx="2786733" cy="2090051"/>
          </a:xfrm>
          <a:prstGeom prst="rect">
            <a:avLst/>
          </a:prstGeom>
          <a:noFill/>
        </p:spPr>
      </p:pic>
      <p:pic>
        <p:nvPicPr>
          <p:cNvPr id="34820" name="Picture 4" descr="C:\Users\sad10\Desktop\Сайт 2021-2022\Конкурс Единый край-единая Россия\20211130_091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81" y="858979"/>
            <a:ext cx="2819567" cy="2114676"/>
          </a:xfrm>
          <a:prstGeom prst="rect">
            <a:avLst/>
          </a:prstGeom>
          <a:noFill/>
        </p:spPr>
      </p:pic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7" y="3713044"/>
            <a:ext cx="2974592" cy="223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307" y="3645024"/>
            <a:ext cx="2843361" cy="213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560" y="1861793"/>
            <a:ext cx="2773999" cy="208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4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0" y="807091"/>
            <a:ext cx="2891792" cy="216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108520" y="214290"/>
            <a:ext cx="91450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Итоги конкурса «Единый край – единая Россия»</a:t>
            </a:r>
          </a:p>
          <a:p>
            <a:pPr algn="ctr"/>
            <a:endParaRPr lang="ru-RU" sz="2800" b="1" i="1" dirty="0" smtClean="0">
              <a:latin typeface="Georgia" pitchFamily="18" charset="0"/>
            </a:endParaRP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785926"/>
            <a:ext cx="410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en-US" sz="2400" b="1" i="1" u="sng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 descr="C:\Users\sad10\Desktop\Сайт 2021-2022\Конкурс Единый край-единая Россия\20211130_091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1" y="928670"/>
            <a:ext cx="3333771" cy="2500330"/>
          </a:xfrm>
          <a:prstGeom prst="rect">
            <a:avLst/>
          </a:prstGeom>
          <a:noFill/>
        </p:spPr>
      </p:pic>
      <p:pic>
        <p:nvPicPr>
          <p:cNvPr id="34820" name="Picture 4" descr="C:\Users\sad10\Desktop\Сайт 2021-2022\Конкурс Единый край-единая Россия\20211130_091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928670"/>
            <a:ext cx="3429024" cy="2571768"/>
          </a:xfrm>
          <a:prstGeom prst="rect">
            <a:avLst/>
          </a:prstGeom>
          <a:noFill/>
        </p:spPr>
      </p:pic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5429256" y="3643314"/>
          <a:ext cx="2171019" cy="307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Acrobat Document" r:id="rId6" imgW="4533695" imgH="6415848" progId="AcroExch.Document.11">
                  <p:embed/>
                </p:oleObj>
              </mc:Choice>
              <mc:Fallback>
                <p:oleObj name="Acrobat Document" r:id="rId6" imgW="4533695" imgH="6415848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3643314"/>
                        <a:ext cx="2171019" cy="3071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687834"/>
              </p:ext>
            </p:extLst>
          </p:nvPr>
        </p:nvGraphicFramePr>
        <p:xfrm>
          <a:off x="1512279" y="3573016"/>
          <a:ext cx="2166533" cy="306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Acrobat Document" r:id="rId8" imgW="4533695" imgH="6415848" progId="AcroExch.Document.11">
                  <p:embed/>
                </p:oleObj>
              </mc:Choice>
              <mc:Fallback>
                <p:oleObj name="Acrobat Document" r:id="rId8" imgW="4533695" imgH="6415848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279" y="3573016"/>
                        <a:ext cx="2166533" cy="306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6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78581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Конкурс «Сделай город ярче»</a:t>
            </a:r>
          </a:p>
          <a:p>
            <a:pPr algn="ctr"/>
            <a:endParaRPr lang="ru-RU" sz="2800" b="1" i="1" dirty="0" smtClean="0">
              <a:latin typeface="Georgia" pitchFamily="18" charset="0"/>
            </a:endParaRP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785926"/>
            <a:ext cx="410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en-US" sz="2400" b="1" i="1" u="sng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43380"/>
            <a:ext cx="2927339" cy="244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857232"/>
            <a:ext cx="3286148" cy="257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929066"/>
            <a:ext cx="3213091" cy="26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9" name="Picture 9" descr="C:\Users\sad10\Desktop\Конкурс Символ года 2022\20211229_1216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075" y="714356"/>
            <a:ext cx="3427504" cy="2570628"/>
          </a:xfrm>
          <a:prstGeom prst="rect">
            <a:avLst/>
          </a:prstGeom>
          <a:noFill/>
        </p:spPr>
      </p:pic>
      <p:pic>
        <p:nvPicPr>
          <p:cNvPr id="12" name="Picture 2" descr="C:\Users\sad10\Desktop\Год науки и технологий\Конкурс Сделай город ярче\2022-01-12_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50284" y="2511975"/>
            <a:ext cx="3332697" cy="2424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71480"/>
            <a:ext cx="78581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 Конкурс «Символ года – 2022»</a:t>
            </a:r>
          </a:p>
          <a:p>
            <a:pPr algn="ctr"/>
            <a:endParaRPr lang="ru-RU" sz="2800" b="1" i="1" dirty="0" smtClean="0">
              <a:latin typeface="Georgia" pitchFamily="18" charset="0"/>
            </a:endParaRP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785926"/>
            <a:ext cx="410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en-US" sz="2400" b="1" i="1" u="sng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3" name="Picture 3" descr="C:\Users\sad10\Desktop\Конкурс Символ года 2022\20211229_131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640" y="4834307"/>
            <a:ext cx="2571768" cy="1928826"/>
          </a:xfrm>
          <a:prstGeom prst="rect">
            <a:avLst/>
          </a:prstGeom>
          <a:noFill/>
        </p:spPr>
      </p:pic>
      <p:pic>
        <p:nvPicPr>
          <p:cNvPr id="71684" name="Picture 4" descr="C:\Users\sad10\Desktop\Конкурс Символ года 2022\20211229_131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3233" y="1040695"/>
            <a:ext cx="2592288" cy="1944216"/>
          </a:xfrm>
          <a:prstGeom prst="rect">
            <a:avLst/>
          </a:prstGeom>
          <a:noFill/>
        </p:spPr>
      </p:pic>
      <p:pic>
        <p:nvPicPr>
          <p:cNvPr id="71685" name="Picture 5" descr="C:\Users\sad10\Desktop\Конкурс Символ года 2022\20211229_1318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680" y="1024679"/>
            <a:ext cx="2576775" cy="1932582"/>
          </a:xfrm>
          <a:prstGeom prst="rect">
            <a:avLst/>
          </a:prstGeom>
          <a:noFill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1470"/>
            <a:ext cx="2051273" cy="273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61" y="3010047"/>
            <a:ext cx="2051273" cy="273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C:\Users\sad10\Desktop\Конкурс Символ года 2022\20211229_1319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9034" y="3100951"/>
            <a:ext cx="1785932" cy="2381243"/>
          </a:xfrm>
          <a:prstGeom prst="rect">
            <a:avLst/>
          </a:prstGeom>
          <a:noFill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00" y="4962371"/>
            <a:ext cx="2437678" cy="182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27" y="1184051"/>
            <a:ext cx="2712993" cy="203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71480"/>
            <a:ext cx="78581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 Итоги конкурса «Символ года – 2022»</a:t>
            </a:r>
          </a:p>
          <a:p>
            <a:pPr algn="ctr"/>
            <a:endParaRPr lang="ru-RU" sz="2800" b="1" i="1" dirty="0" smtClean="0">
              <a:latin typeface="Georgia" pitchFamily="18" charset="0"/>
            </a:endParaRP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785926"/>
            <a:ext cx="410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en-US" sz="2400" b="1" i="1" u="sng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2" name="Picture 2" descr="C:\Users\sad10\Desktop\Конкурс Символ года 2022\20211229_131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075180"/>
            <a:ext cx="1785932" cy="2381243"/>
          </a:xfrm>
          <a:prstGeom prst="rect">
            <a:avLst/>
          </a:prstGeom>
          <a:noFill/>
        </p:spPr>
      </p:pic>
      <p:pic>
        <p:nvPicPr>
          <p:cNvPr id="71683" name="Picture 3" descr="C:\Users\sad10\Desktop\Конкурс Символ года 2022\20211229_131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8376" y="4256483"/>
            <a:ext cx="2571768" cy="1928826"/>
          </a:xfrm>
          <a:prstGeom prst="rect">
            <a:avLst/>
          </a:prstGeom>
          <a:noFill/>
        </p:spPr>
      </p:pic>
      <p:pic>
        <p:nvPicPr>
          <p:cNvPr id="71684" name="Picture 4" descr="C:\Users\sad10\Desktop\Конкурс Символ года 2022\20211229_1318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357430"/>
            <a:ext cx="2786050" cy="2089538"/>
          </a:xfrm>
          <a:prstGeom prst="rect">
            <a:avLst/>
          </a:prstGeom>
          <a:noFill/>
        </p:spPr>
      </p:pic>
      <p:pic>
        <p:nvPicPr>
          <p:cNvPr id="71685" name="Picture 5" descr="C:\Users\sad10\Desktop\Конкурс Символ года 2022\20211229_1318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285992"/>
            <a:ext cx="2500298" cy="18752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4365104"/>
            <a:ext cx="25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Georgia" panose="02040502050405020303" pitchFamily="18" charset="0"/>
              </a:rPr>
              <a:t>1 место</a:t>
            </a:r>
          </a:p>
          <a:p>
            <a:pPr algn="ctr"/>
            <a:r>
              <a:rPr lang="ru-RU" b="1" i="1" dirty="0" smtClean="0">
                <a:latin typeface="Georgia" panose="02040502050405020303" pitchFamily="18" charset="0"/>
              </a:rPr>
              <a:t>Л.А. Игнатьева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2848" y="6173909"/>
            <a:ext cx="2972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Georgia" panose="02040502050405020303" pitchFamily="18" charset="0"/>
              </a:rPr>
              <a:t>2 место</a:t>
            </a:r>
          </a:p>
          <a:p>
            <a:pPr algn="ctr"/>
            <a:r>
              <a:rPr lang="ru-RU" b="1" i="1" dirty="0" smtClean="0">
                <a:latin typeface="Georgia" panose="02040502050405020303" pitchFamily="18" charset="0"/>
              </a:rPr>
              <a:t>Е.Д.В. </a:t>
            </a:r>
            <a:r>
              <a:rPr lang="ru-RU" b="1" i="1" dirty="0" err="1" smtClean="0">
                <a:latin typeface="Georgia" panose="02040502050405020303" pitchFamily="18" charset="0"/>
              </a:rPr>
              <a:t>Сивкова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5399" y="4508986"/>
            <a:ext cx="276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Georgia" panose="02040502050405020303" pitchFamily="18" charset="0"/>
              </a:rPr>
              <a:t>3 место</a:t>
            </a:r>
          </a:p>
          <a:p>
            <a:pPr algn="ctr"/>
            <a:r>
              <a:rPr lang="ru-RU" b="1" i="1" dirty="0" smtClean="0">
                <a:latin typeface="Georgia" panose="02040502050405020303" pitchFamily="18" charset="0"/>
              </a:rPr>
              <a:t>Т.А. Кузьминых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7454" y="3403847"/>
            <a:ext cx="277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Georgia" panose="02040502050405020303" pitchFamily="18" charset="0"/>
              </a:rPr>
              <a:t>3 место </a:t>
            </a:r>
          </a:p>
          <a:p>
            <a:pPr algn="ctr"/>
            <a:r>
              <a:rPr lang="ru-RU" b="1" i="1" dirty="0" smtClean="0">
                <a:latin typeface="Georgia" panose="02040502050405020303" pitchFamily="18" charset="0"/>
              </a:rPr>
              <a:t>Семья Литовского Мирона</a:t>
            </a:r>
            <a:endParaRPr lang="ru-RU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42852"/>
            <a:ext cx="78581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 Краевая экологическая акция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«Зимняя планета детства»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 </a:t>
            </a:r>
          </a:p>
          <a:p>
            <a:pPr algn="ctr"/>
            <a:endParaRPr lang="ru-RU" sz="2800" b="1" i="1" dirty="0" smtClean="0">
              <a:latin typeface="Georgia" pitchFamily="18" charset="0"/>
            </a:endParaRPr>
          </a:p>
          <a:p>
            <a:pPr algn="ctr"/>
            <a:endParaRPr lang="ru-RU" sz="2800" b="1" i="1" dirty="0" smtClean="0">
              <a:latin typeface="Georgia" pitchFamily="18" charset="0"/>
            </a:endParaRP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785926"/>
            <a:ext cx="410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en-US" sz="2400" b="1" i="1" u="sng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06" name="Picture 2" descr="C:\Users\sad10\Desktop\Акция Зимняя планете детства\Чудо-игрушка\Щелкунч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500174"/>
            <a:ext cx="2786082" cy="3714775"/>
          </a:xfrm>
          <a:prstGeom prst="rect">
            <a:avLst/>
          </a:prstGeom>
          <a:noFill/>
        </p:spPr>
      </p:pic>
      <p:pic>
        <p:nvPicPr>
          <p:cNvPr id="71682" name="Picture 2" descr="C:\Users\sad10\Desktop\Акция Зимняя планете детства\Знакомая незнакомка\Королева новогоднего праздни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142984"/>
            <a:ext cx="1928826" cy="2571768"/>
          </a:xfrm>
          <a:prstGeom prst="rect">
            <a:avLst/>
          </a:prstGeom>
          <a:noFill/>
        </p:spPr>
      </p:pic>
      <p:pic>
        <p:nvPicPr>
          <p:cNvPr id="71683" name="Picture 3" descr="C:\Users\sad10\Desktop\Акция Зимняя планете детства\Знакомая незнакомка\Чудное деревц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929066"/>
            <a:ext cx="2035965" cy="2714620"/>
          </a:xfrm>
          <a:prstGeom prst="rect">
            <a:avLst/>
          </a:prstGeom>
          <a:noFill/>
        </p:spPr>
      </p:pic>
      <p:pic>
        <p:nvPicPr>
          <p:cNvPr id="71684" name="Picture 4" descr="C:\Users\sad10\Desktop\Акция Зимняя планете детства\Знакомая незнакомка\Новогодний креатп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142984"/>
            <a:ext cx="2018105" cy="2690807"/>
          </a:xfrm>
          <a:prstGeom prst="rect">
            <a:avLst/>
          </a:prstGeom>
          <a:noFill/>
        </p:spPr>
      </p:pic>
      <p:pic>
        <p:nvPicPr>
          <p:cNvPr id="71685" name="Picture 5" descr="C:\Users\sad10\Desktop\Акция Зимняя планете детства\Чудо-игрушка\Рождественский месяц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000504"/>
            <a:ext cx="2000264" cy="2667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42852"/>
            <a:ext cx="8464454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 </a:t>
            </a:r>
            <a:r>
              <a:rPr lang="ru-RU" sz="2400" b="1" i="1" dirty="0" smtClean="0">
                <a:latin typeface="Georgia" pitchFamily="18" charset="0"/>
              </a:rPr>
              <a:t>Проект решения педагогического совета</a:t>
            </a:r>
            <a:r>
              <a:rPr lang="en-US" sz="2400" b="1" i="1" dirty="0" smtClean="0">
                <a:latin typeface="Georgia" pitchFamily="18" charset="0"/>
              </a:rPr>
              <a:t>:</a:t>
            </a:r>
            <a:endParaRPr lang="ru-RU" sz="2400" b="1" i="1" smtClean="0">
              <a:latin typeface="Georgia" pitchFamily="18" charset="0"/>
            </a:endParaRPr>
          </a:p>
          <a:p>
            <a:pPr algn="ctr"/>
            <a:endParaRPr lang="ru-RU" sz="2400" b="1" i="1" dirty="0" smtClean="0">
              <a:latin typeface="Georgia" pitchFamily="18" charset="0"/>
            </a:endParaRPr>
          </a:p>
          <a:p>
            <a:pPr algn="just"/>
            <a:r>
              <a:rPr lang="ru-RU" sz="1400" b="1" i="1" dirty="0" smtClean="0">
                <a:latin typeface="Georgia" pitchFamily="18" charset="0"/>
              </a:rPr>
              <a:t> </a:t>
            </a:r>
            <a:r>
              <a:rPr lang="ru-RU" sz="1600" b="1" i="1" dirty="0">
                <a:latin typeface="Georgia" pitchFamily="18" charset="0"/>
              </a:rPr>
              <a:t>1. </a:t>
            </a:r>
            <a:r>
              <a:rPr lang="ru-RU" sz="1600" b="1" i="1" dirty="0" smtClean="0">
                <a:latin typeface="Georgia" pitchFamily="18" charset="0"/>
              </a:rPr>
              <a:t>Признать </a:t>
            </a:r>
            <a:r>
              <a:rPr lang="ru-RU" sz="1600" b="1" i="1" dirty="0">
                <a:latin typeface="Georgia" pitchFamily="18" charset="0"/>
              </a:rPr>
              <a:t>работу по развитию познавательно - исследовательской деятельности дошкольников через организацию детского экспериментирования — </a:t>
            </a:r>
            <a:r>
              <a:rPr lang="ru-RU" sz="1600" b="1" i="1" dirty="0" smtClean="0">
                <a:latin typeface="Georgia" pitchFamily="18" charset="0"/>
              </a:rPr>
              <a:t>удовлетворительной.</a:t>
            </a:r>
          </a:p>
          <a:p>
            <a:pPr algn="just"/>
            <a:r>
              <a:rPr lang="ru-RU" sz="1600" b="1" i="1" dirty="0" smtClean="0">
                <a:latin typeface="Georgia" pitchFamily="18" charset="0"/>
              </a:rPr>
              <a:t> 2. Продолжать </a:t>
            </a:r>
            <a:r>
              <a:rPr lang="ru-RU" sz="1600" b="1" i="1" dirty="0">
                <a:latin typeface="Georgia" pitchFamily="18" charset="0"/>
              </a:rPr>
              <a:t>создавать в ДОУ условия для развития познавательно-исследовательской деятельности и экспериментирования детей, соответственно возрасту и комплексно-тематическому планированию</a:t>
            </a:r>
            <a:r>
              <a:rPr lang="ru-RU" sz="1600" b="1" i="1" dirty="0" smtClean="0">
                <a:latin typeface="Georgia" pitchFamily="18" charset="0"/>
              </a:rPr>
              <a:t>. (</a:t>
            </a:r>
            <a:r>
              <a:rPr lang="ru-RU" sz="1600" b="1" i="1" dirty="0">
                <a:latin typeface="Georgia" pitchFamily="18" charset="0"/>
              </a:rPr>
              <a:t>Срок: в течение учебного года)</a:t>
            </a:r>
          </a:p>
          <a:p>
            <a:pPr algn="just"/>
            <a:r>
              <a:rPr lang="ru-RU" sz="1600" b="1" i="1" dirty="0">
                <a:latin typeface="Georgia" pitchFamily="18" charset="0"/>
              </a:rPr>
              <a:t>3</a:t>
            </a:r>
            <a:r>
              <a:rPr lang="ru-RU" sz="1600" b="1" i="1" dirty="0" smtClean="0">
                <a:latin typeface="Georgia" pitchFamily="18" charset="0"/>
              </a:rPr>
              <a:t>. </a:t>
            </a:r>
            <a:r>
              <a:rPr lang="ru-RU" sz="1600" b="1" i="1" dirty="0">
                <a:latin typeface="Georgia" pitchFamily="18" charset="0"/>
              </a:rPr>
              <a:t>Воспитателям чётко планировать организацию детской деятельности, как в группе, так, и на </a:t>
            </a:r>
            <a:r>
              <a:rPr lang="ru-RU" sz="1600" b="1" i="1" dirty="0" smtClean="0">
                <a:latin typeface="Georgia" pitchFamily="18" charset="0"/>
              </a:rPr>
              <a:t>прогулке. </a:t>
            </a:r>
            <a:r>
              <a:rPr lang="ru-RU" sz="1600" b="1" i="1" dirty="0">
                <a:latin typeface="Georgia" pitchFamily="18" charset="0"/>
              </a:rPr>
              <a:t>(Срок: в течение учебного года)</a:t>
            </a:r>
          </a:p>
          <a:p>
            <a:pPr algn="just"/>
            <a:r>
              <a:rPr lang="ru-RU" sz="1600" b="1" i="1" dirty="0">
                <a:latin typeface="Georgia" pitchFamily="18" charset="0"/>
              </a:rPr>
              <a:t>4</a:t>
            </a:r>
            <a:r>
              <a:rPr lang="ru-RU" sz="1600" b="1" i="1" dirty="0" smtClean="0">
                <a:latin typeface="Georgia" pitchFamily="18" charset="0"/>
              </a:rPr>
              <a:t>. </a:t>
            </a:r>
            <a:r>
              <a:rPr lang="ru-RU" sz="1600" b="1" i="1" dirty="0">
                <a:latin typeface="Georgia" pitchFamily="18" charset="0"/>
              </a:rPr>
              <a:t>Педагогам при проведении НОД планировать самостоятельное проведение детьми опытов. </a:t>
            </a:r>
            <a:r>
              <a:rPr lang="ru-RU" sz="1600" b="1" i="1" dirty="0" smtClean="0">
                <a:latin typeface="Georgia" pitchFamily="18" charset="0"/>
              </a:rPr>
              <a:t>(</a:t>
            </a:r>
            <a:r>
              <a:rPr lang="ru-RU" sz="1600" b="1" i="1" dirty="0">
                <a:latin typeface="Georgia" pitchFamily="18" charset="0"/>
              </a:rPr>
              <a:t>Срок: в течение учебного года)</a:t>
            </a:r>
          </a:p>
          <a:p>
            <a:pPr algn="just"/>
            <a:r>
              <a:rPr lang="ru-RU" sz="1600" b="1" i="1" dirty="0">
                <a:latin typeface="Georgia" pitchFamily="18" charset="0"/>
              </a:rPr>
              <a:t>5</a:t>
            </a:r>
            <a:r>
              <a:rPr lang="ru-RU" sz="1600" b="1" i="1" dirty="0" smtClean="0">
                <a:latin typeface="Georgia" pitchFamily="18" charset="0"/>
              </a:rPr>
              <a:t>. </a:t>
            </a:r>
            <a:r>
              <a:rPr lang="ru-RU" sz="1600" b="1" i="1" dirty="0">
                <a:latin typeface="Georgia" pitchFamily="18" charset="0"/>
              </a:rPr>
              <a:t>Педагогам всех  групп дооформить уголки по модельно-конструктивной деятельности,  устранить все недоработки. </a:t>
            </a:r>
            <a:endParaRPr lang="ru-RU" sz="1600" b="1" i="1" dirty="0" smtClean="0">
              <a:latin typeface="Georgia" pitchFamily="18" charset="0"/>
            </a:endParaRPr>
          </a:p>
          <a:p>
            <a:pPr algn="just"/>
            <a:r>
              <a:rPr lang="ru-RU" sz="1600" b="1" i="1" dirty="0" smtClean="0">
                <a:latin typeface="Georgia" pitchFamily="18" charset="0"/>
              </a:rPr>
              <a:t>(</a:t>
            </a:r>
            <a:r>
              <a:rPr lang="ru-RU" sz="1600" b="1" i="1" dirty="0">
                <a:latin typeface="Georgia" pitchFamily="18" charset="0"/>
              </a:rPr>
              <a:t>Срок: до конца  учебного года)</a:t>
            </a:r>
          </a:p>
          <a:p>
            <a:pPr algn="just"/>
            <a:r>
              <a:rPr lang="ru-RU" sz="1600" b="1" i="1" dirty="0">
                <a:latin typeface="Georgia" pitchFamily="18" charset="0"/>
              </a:rPr>
              <a:t>6</a:t>
            </a:r>
            <a:r>
              <a:rPr lang="ru-RU" sz="1600" b="1" i="1" dirty="0" smtClean="0">
                <a:latin typeface="Georgia" pitchFamily="18" charset="0"/>
              </a:rPr>
              <a:t>. </a:t>
            </a:r>
            <a:r>
              <a:rPr lang="ru-RU" sz="1600" b="1" i="1" dirty="0">
                <a:latin typeface="Georgia" pitchFamily="18" charset="0"/>
              </a:rPr>
              <a:t>Продолжать внедрять метод проектов в </a:t>
            </a:r>
            <a:r>
              <a:rPr lang="ru-RU" sz="1600" b="1" i="1" dirty="0" err="1">
                <a:latin typeface="Georgia" pitchFamily="18" charset="0"/>
              </a:rPr>
              <a:t>воспитательно</a:t>
            </a:r>
            <a:r>
              <a:rPr lang="ru-RU" sz="1600" b="1" i="1" dirty="0">
                <a:latin typeface="Georgia" pitchFamily="18" charset="0"/>
              </a:rPr>
              <a:t>-образовательный процесс </a:t>
            </a:r>
            <a:r>
              <a:rPr lang="ru-RU" sz="1600" b="1" i="1" dirty="0" smtClean="0">
                <a:latin typeface="Georgia" pitchFamily="18" charset="0"/>
              </a:rPr>
              <a:t>с </a:t>
            </a:r>
            <a:r>
              <a:rPr lang="ru-RU" sz="1600" b="1" i="1" dirty="0">
                <a:latin typeface="Georgia" pitchFamily="18" charset="0"/>
              </a:rPr>
              <a:t>привлечением родителей, как непосредственных участников проектной деятельности.</a:t>
            </a:r>
          </a:p>
          <a:p>
            <a:pPr algn="just"/>
            <a:r>
              <a:rPr lang="ru-RU" sz="1600" b="1" i="1" dirty="0">
                <a:latin typeface="Georgia" pitchFamily="18" charset="0"/>
              </a:rPr>
              <a:t> (Срок: в течение учебного года)</a:t>
            </a:r>
          </a:p>
          <a:p>
            <a:pPr algn="just"/>
            <a:r>
              <a:rPr lang="ru-RU" sz="1600" b="1" i="1" dirty="0">
                <a:latin typeface="Georgia" pitchFamily="18" charset="0"/>
              </a:rPr>
              <a:t> </a:t>
            </a:r>
            <a:r>
              <a:rPr lang="ru-RU" sz="1600" b="1" i="1" dirty="0">
                <a:latin typeface="Georgia" pitchFamily="18" charset="0"/>
              </a:rPr>
              <a:t>7</a:t>
            </a:r>
            <a:r>
              <a:rPr lang="ru-RU" sz="1600" b="1" i="1" dirty="0" smtClean="0">
                <a:latin typeface="Georgia" pitchFamily="18" charset="0"/>
              </a:rPr>
              <a:t>. </a:t>
            </a:r>
            <a:r>
              <a:rPr lang="ru-RU" sz="1600" b="1" i="1" dirty="0">
                <a:latin typeface="Georgia" pitchFamily="18" charset="0"/>
              </a:rPr>
              <a:t>При проведении метода проектов привлекать специалистов </a:t>
            </a:r>
            <a:r>
              <a:rPr lang="ru-RU" sz="1600" b="1" i="1" dirty="0" smtClean="0">
                <a:latin typeface="Georgia" pitchFamily="18" charset="0"/>
              </a:rPr>
              <a:t>ДОУ.</a:t>
            </a:r>
            <a:endParaRPr lang="ru-RU" sz="1600" b="1" i="1" dirty="0">
              <a:latin typeface="Georgia" pitchFamily="18" charset="0"/>
            </a:endParaRPr>
          </a:p>
          <a:p>
            <a:pPr algn="just"/>
            <a:r>
              <a:rPr lang="ru-RU" sz="1600" b="1" i="1" dirty="0">
                <a:latin typeface="Georgia" pitchFamily="18" charset="0"/>
              </a:rPr>
              <a:t>(Срок: в течение учебного года)</a:t>
            </a:r>
          </a:p>
          <a:p>
            <a:pPr algn="ctr"/>
            <a:endParaRPr lang="ru-RU" sz="1600" b="1" i="1" dirty="0" smtClean="0">
              <a:latin typeface="Georgia" pitchFamily="18" charset="0"/>
            </a:endParaRPr>
          </a:p>
          <a:p>
            <a:pPr algn="ctr"/>
            <a:endParaRPr lang="ru-RU" sz="2800" b="1" i="1" dirty="0" smtClean="0">
              <a:latin typeface="Georgia" pitchFamily="18" charset="0"/>
            </a:endParaRPr>
          </a:p>
          <a:p>
            <a:pPr algn="ctr"/>
            <a:endParaRPr lang="ru-RU" sz="2800" b="1" i="1" dirty="0" smtClean="0">
              <a:latin typeface="Georgia" pitchFamily="18" charset="0"/>
            </a:endParaRP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785926"/>
            <a:ext cx="410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en-US" sz="2400" b="1" i="1" u="sng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71480"/>
            <a:ext cx="78581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 </a:t>
            </a:r>
            <a:r>
              <a:rPr lang="ru-RU" sz="6000" b="1" i="1" dirty="0" smtClean="0">
                <a:latin typeface="Georgia" pitchFamily="18" charset="0"/>
              </a:rPr>
              <a:t>Спасибо за внимание!</a:t>
            </a:r>
            <a:endParaRPr lang="ru-RU" sz="60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785926"/>
            <a:ext cx="410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en-US" sz="2400" b="1" i="1" u="sng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616923"/>
            <a:ext cx="5075609" cy="380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150" name="Picture 6" descr="C:\Users\sad10\Desktop\img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71480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Georgia" pitchFamily="18" charset="0"/>
              </a:rPr>
              <a:t> В соответствии с ФГОС дошкольного образования и с требованиями к результатам освоения образовательной программы, представленных в виде целевых ориентиров на этапе завершения уровня дошкольного образования: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1" name="Picture 1" descr="C:\Users\sad10\Desktop\106096_5c84db884d0d85c84db884d11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000240"/>
            <a:ext cx="2610540" cy="364331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1857364"/>
            <a:ext cx="5643602" cy="4174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Georgia" pitchFamily="18" charset="0"/>
              </a:rPr>
              <a:t>… 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  <a:endParaRPr lang="ru-RU" sz="16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71480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Georgia" pitchFamily="18" charset="0"/>
              </a:rPr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28596" y="642918"/>
            <a:ext cx="84296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Детское экспериментирование как метод развития познавательно-исследовательской деятельности дошкольников выполняет следующие задачи: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 формируются первичные представления о разных объектах экспериментирования.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появляются навыки планирования своей деятельности, умения выдвигать гипотезы и подтверждать предположения, проводить эксперименты и делать выводы.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 формируются умственные или интеллектуальные умения.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существляется процесс становления самостоятельных навыков в процессе экспериментирования у детей.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71480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Georgia" pitchFamily="18" charset="0"/>
              </a:rPr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28596" y="285728"/>
            <a:ext cx="842968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600" b="1" i="1" dirty="0" smtClean="0">
                <a:latin typeface="Georgia" pitchFamily="18" charset="0"/>
              </a:rPr>
              <a:t>Содержание опытно – экспериментальной деятельности построено из трех блоков педагогического процесса</a:t>
            </a:r>
            <a:r>
              <a:rPr lang="en-US" sz="2600" b="1" i="1" dirty="0" smtClean="0">
                <a:latin typeface="Georgia" pitchFamily="18" charset="0"/>
              </a:rPr>
              <a:t>:</a:t>
            </a:r>
          </a:p>
          <a:p>
            <a:pPr marL="457200" indent="-457200">
              <a:buAutoNum type="arabicPeriod"/>
            </a:pPr>
            <a:endParaRPr lang="en-US" sz="2600" b="1" i="1" dirty="0" smtClean="0">
              <a:latin typeface="Georgia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 b="1" i="1" dirty="0" smtClean="0">
                <a:latin typeface="Georgia" pitchFamily="18" charset="0"/>
              </a:rPr>
              <a:t>Непосредственно – организованная деятельность с детьми</a:t>
            </a:r>
            <a:r>
              <a:rPr lang="en-US" sz="2400" b="1" i="1" dirty="0" smtClean="0">
                <a:latin typeface="Georgia" pitchFamily="18" charset="0"/>
              </a:rPr>
              <a:t> </a:t>
            </a:r>
            <a:r>
              <a:rPr lang="ru-RU" sz="2400" b="1" i="1" dirty="0" smtClean="0">
                <a:latin typeface="Georgia" pitchFamily="18" charset="0"/>
              </a:rPr>
              <a:t>(плановые эксперименты). </a:t>
            </a:r>
            <a:endParaRPr lang="en-US" sz="2400" b="1" i="1" dirty="0" smtClean="0">
              <a:latin typeface="Georgia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 b="1" i="1" dirty="0" smtClean="0">
                <a:latin typeface="Georgia" pitchFamily="18" charset="0"/>
              </a:rPr>
              <a:t> Совместная деятельность с детьми (наблюдения, труд, художественное творчество).</a:t>
            </a:r>
          </a:p>
          <a:p>
            <a:pPr marL="457200" indent="-457200">
              <a:buFontTx/>
              <a:buAutoNum type="arabicPeriod"/>
            </a:pPr>
            <a:r>
              <a:rPr lang="ru-RU" sz="2400" b="1" i="1" dirty="0" smtClean="0">
                <a:latin typeface="Georgia" pitchFamily="18" charset="0"/>
              </a:rPr>
              <a:t>Самостоятельная деятельность детей (работа в лаборатории).</a:t>
            </a:r>
          </a:p>
          <a:p>
            <a:pPr marL="457200" indent="-457200">
              <a:buFontTx/>
              <a:buAutoNum type="arabicPeriod"/>
            </a:pP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785794"/>
            <a:ext cx="414340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 </a:t>
            </a:r>
            <a:r>
              <a:rPr lang="ru-RU" sz="2000" b="1" i="1" dirty="0" smtClean="0">
                <a:latin typeface="Georgia" pitchFamily="18" charset="0"/>
              </a:rPr>
              <a:t>В мини - лаборатории выделяются  следующие зоны:</a:t>
            </a:r>
          </a:p>
          <a:p>
            <a:pPr>
              <a:buFontTx/>
              <a:buChar char="-"/>
            </a:pPr>
            <a:r>
              <a:rPr lang="ru-RU" b="1" i="1" dirty="0" smtClean="0">
                <a:latin typeface="Georgia" pitchFamily="18" charset="0"/>
              </a:rPr>
              <a:t>для постоянной выставки различные коллекции, экспонаты, редкие</a:t>
            </a: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ru-RU" b="1" i="1" dirty="0" smtClean="0">
                <a:latin typeface="Georgia" pitchFamily="18" charset="0"/>
              </a:rPr>
              <a:t>предметы (раковины, камни, кристаллы, перья и т. д.);</a:t>
            </a:r>
          </a:p>
          <a:p>
            <a:r>
              <a:rPr lang="ru-RU" b="1" i="1" dirty="0" smtClean="0">
                <a:latin typeface="Georgia" pitchFamily="18" charset="0"/>
              </a:rPr>
              <a:t>- для приборов;</a:t>
            </a:r>
          </a:p>
          <a:p>
            <a:r>
              <a:rPr lang="ru-RU" b="1" i="1" dirty="0" smtClean="0">
                <a:latin typeface="Georgia" pitchFamily="18" charset="0"/>
              </a:rPr>
              <a:t>- для выращивания растений;</a:t>
            </a:r>
          </a:p>
          <a:p>
            <a:r>
              <a:rPr lang="ru-RU" b="1" i="1" dirty="0" smtClean="0">
                <a:latin typeface="Georgia" pitchFamily="18" charset="0"/>
              </a:rPr>
              <a:t>- для хранения материалов (природного, «бросового»);</a:t>
            </a:r>
          </a:p>
          <a:p>
            <a:r>
              <a:rPr lang="ru-RU" b="1" i="1" dirty="0" smtClean="0">
                <a:latin typeface="Georgia" pitchFamily="18" charset="0"/>
              </a:rPr>
              <a:t>- для проведения опытов;</a:t>
            </a:r>
          </a:p>
          <a:p>
            <a:r>
              <a:rPr lang="ru-RU" b="1" i="1" dirty="0" smtClean="0">
                <a:latin typeface="Georgia" pitchFamily="18" charset="0"/>
              </a:rPr>
              <a:t>- для неструктурированных материалов (стол «песок - вода» или ёмкость для воды, песка, мелких камней и т. д.).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9457" name="Picture 1" descr="D:\Рабочий стол\Сайт МБДОУ\Конкурсы\Смотр групп\2 к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00042"/>
            <a:ext cx="1843100" cy="3071834"/>
          </a:xfrm>
          <a:prstGeom prst="rect">
            <a:avLst/>
          </a:prstGeom>
          <a:noFill/>
        </p:spPr>
      </p:pic>
      <p:pic>
        <p:nvPicPr>
          <p:cNvPr id="19458" name="Picture 2" descr="D:\Рабочий стол\Сайт МБДОУ\Конкурсы\Смотр групп\20171013_114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643446"/>
            <a:ext cx="3024177" cy="1814506"/>
          </a:xfrm>
          <a:prstGeom prst="rect">
            <a:avLst/>
          </a:prstGeom>
          <a:noFill/>
        </p:spPr>
      </p:pic>
      <p:pic>
        <p:nvPicPr>
          <p:cNvPr id="19459" name="Picture 3" descr="D:\Рабочий стол\Сайт МБДОУ\Конкурсы\Смотр групп\20171013_1153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142984"/>
            <a:ext cx="192882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57166"/>
            <a:ext cx="903649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 «Метод  проектов в познавательно - исследовательской деятельности дошкольников»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555329" cy="191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2941"/>
            <a:ext cx="2411313" cy="199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7522"/>
            <a:ext cx="2592288" cy="17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003" y="5217999"/>
            <a:ext cx="3061295" cy="141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65" y="2976369"/>
            <a:ext cx="2339305" cy="175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303" y="4866890"/>
            <a:ext cx="2366335" cy="177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92" y="3409648"/>
            <a:ext cx="2339305" cy="175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5184"/>
            <a:ext cx="1503581" cy="249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712" y="3560941"/>
            <a:ext cx="2232248" cy="16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d10\Desktop\1613678603_25-p-fon-dlya-prezentatsii-po-eksperimentirovan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42852"/>
            <a:ext cx="78581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 Деловая игра «Что? Где? Почему?» 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Задание №1 «Разминка»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5602" name="Picture 2" descr="C:\Users\sad10\Desktop\kosyak_ryb-1680x1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53638"/>
            <a:ext cx="2918128" cy="1823830"/>
          </a:xfrm>
          <a:prstGeom prst="rect">
            <a:avLst/>
          </a:prstGeom>
          <a:noFill/>
        </p:spPr>
      </p:pic>
      <p:pic>
        <p:nvPicPr>
          <p:cNvPr id="25603" name="Picture 3" descr="C:\Users\sad10\Desktop\133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071546"/>
            <a:ext cx="2857488" cy="1905922"/>
          </a:xfrm>
          <a:prstGeom prst="rect">
            <a:avLst/>
          </a:prstGeom>
          <a:noFill/>
        </p:spPr>
      </p:pic>
      <p:pic>
        <p:nvPicPr>
          <p:cNvPr id="25604" name="Picture 4" descr="C:\Users\sad10\Desktop\142999_f473f3a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498843"/>
            <a:ext cx="2703814" cy="2054898"/>
          </a:xfrm>
          <a:prstGeom prst="rect">
            <a:avLst/>
          </a:prstGeom>
          <a:noFill/>
        </p:spPr>
      </p:pic>
      <p:pic>
        <p:nvPicPr>
          <p:cNvPr id="25605" name="Picture 5" descr="C:\Users\sad10\Desktop\img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168" y="3573015"/>
            <a:ext cx="2777367" cy="2083025"/>
          </a:xfrm>
          <a:prstGeom prst="rect">
            <a:avLst/>
          </a:prstGeom>
          <a:noFill/>
        </p:spPr>
      </p:pic>
      <p:pic>
        <p:nvPicPr>
          <p:cNvPr id="25606" name="Picture 6" descr="C:\Users\sad10\Desktop\a6917915511bab4d04185799f0c2adfc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94728" y="4536390"/>
            <a:ext cx="2794062" cy="2107188"/>
          </a:xfrm>
          <a:prstGeom prst="rect">
            <a:avLst/>
          </a:prstGeom>
          <a:noFill/>
        </p:spPr>
      </p:pic>
      <p:pic>
        <p:nvPicPr>
          <p:cNvPr id="25607" name="Picture 7" descr="C:\Users\sad10\Desktop\SbAAAgFucuA-9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6490" y="1268760"/>
            <a:ext cx="2230538" cy="3017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787</Words>
  <Application>Microsoft Office PowerPoint</Application>
  <PresentationFormat>Экран (4:3)</PresentationFormat>
  <Paragraphs>136</Paragraphs>
  <Slides>29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Acrobat Document</vt:lpstr>
      <vt:lpstr>Тематический педсовет   «Развитие познавательно-исследовательской деятельности дошкольников через организацию детского экспериментирования»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sad10</dc:creator>
  <cp:lastModifiedBy>Windows User</cp:lastModifiedBy>
  <cp:revision>48</cp:revision>
  <dcterms:created xsi:type="dcterms:W3CDTF">2022-01-28T03:04:24Z</dcterms:created>
  <dcterms:modified xsi:type="dcterms:W3CDTF">2022-01-29T10:19:21Z</dcterms:modified>
</cp:coreProperties>
</file>