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73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62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51443-BD18-42F9-BA6B-BEEC92852AD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91E70-19A5-40A4-A720-D71E9F989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23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1 команда: найти портрет художника В.М.Васнецова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2 команда: найти портрет художника И.И.Шишкина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C6960-03FD-4FEF-AB7A-0D36D534A2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Найти репродукции картин  И.И.Шишкина 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A8BB01-1C0E-4DD6-B60B-E5E61A31ACE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Найти среди портретов композиторов  портрет композитора П.И.Чайковского, Н. А. Римского-Корсакова.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671D6-0B08-4FBD-A4B3-31DFB9A976D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299"/>
            <a:ext cx="7772400" cy="1109663"/>
          </a:xfrm>
        </p:spPr>
        <p:txBody>
          <a:bodyPr anchor="b"/>
          <a:lstStyle>
            <a:lvl1pPr algn="ctr">
              <a:defRPr sz="60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2CA2-D220-4731-8B44-44523CA7EC9C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2370-0838-4F0F-A390-E080E08DF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06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2791C-4A76-40A7-AA6B-F39E94FFE53D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AFDF-CD48-4BA2-B414-DDE901609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58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5E9B6-0ABC-467C-BDD9-BE09402C05AB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68E46-6799-4F66-BE47-25CBDC31B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90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D61B0-19E3-4006-9231-52BBE2225C80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FE3E6-A98B-4912-B6D1-971EB2E16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83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AF712-B2DD-45E5-951B-C490EBE03356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B865E-AB0E-4F85-8249-B901F7972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13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E4232-AAAD-43D5-9808-AD339A37C8BB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F53C-E7B7-41DF-823D-C9F38674C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48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4961-A71D-4039-8AA2-6DC9AA7C1576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56D8-921C-4D44-9071-F84A435A9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4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4C550-EB4E-4253-A045-132B6146A73E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7490-0FA1-4AAD-A0FE-72421D038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60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8A61-A08A-4BE1-9ABC-89EFB5342696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BB05-79F9-4DFF-B351-812A89F30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70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F99E3-62FA-49ED-A0DD-2834AAF00016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6ADD-049C-41C8-B361-9D4291D73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17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4A38-501E-4568-A74C-59D8A7804666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6FAA0-ADF5-450B-99AF-194AE2274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61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17E145-04BB-4C4B-9B87-4D574584583B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E8DBE3-C2D0-440A-BBD3-877494C55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586854"/>
            <a:ext cx="7772400" cy="3002507"/>
          </a:xfrm>
        </p:spPr>
        <p:txBody>
          <a:bodyPr/>
          <a:lstStyle/>
          <a:p>
            <a:pPr eaLnBrk="1" hangingPunct="1"/>
            <a:r>
              <a:rPr lang="ru-RU" sz="3600" b="1" i="1" dirty="0">
                <a:latin typeface="Georgia" pitchFamily="18" charset="0"/>
                <a:cs typeface="Times New Roman" panose="02020603050405020304" pitchFamily="18" charset="0"/>
              </a:rPr>
              <a:t>Педагогический совет </a:t>
            </a:r>
            <a:r>
              <a:rPr lang="ru-RU" sz="3600" b="1" i="1" dirty="0" smtClean="0">
                <a:latin typeface="Georgia" pitchFamily="18" charset="0"/>
                <a:cs typeface="Times New Roman" panose="02020603050405020304" pitchFamily="18" charset="0"/>
              </a:rPr>
              <a:t> «Проектный метод в художественно-творческом развитии </a:t>
            </a:r>
            <a:r>
              <a:rPr lang="ru-RU" sz="3600" b="1" i="1" dirty="0">
                <a:latin typeface="Georgia" pitchFamily="18" charset="0"/>
                <a:cs typeface="Times New Roman" panose="02020603050405020304" pitchFamily="18" charset="0"/>
              </a:rPr>
              <a:t>дошкольников»</a:t>
            </a:r>
            <a:endParaRPr lang="ru-RU" altLang="ru-RU" sz="3600" b="1" i="1" dirty="0" smtClean="0"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1445" y="4435522"/>
            <a:ext cx="7902053" cy="170597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dirty="0">
                <a:latin typeface="Georgia" pitchFamily="18" charset="0"/>
              </a:rPr>
              <a:t>«Истоки творческих способностей и дарования детей – на кончиках их пальцев. Другими словами: чем больше мастерства в детской руке, тем умнее ребенок».</a:t>
            </a:r>
          </a:p>
          <a:p>
            <a:pPr marR="0">
              <a:lnSpc>
                <a:spcPct val="80000"/>
              </a:lnSpc>
            </a:pPr>
            <a:r>
              <a:rPr lang="ru-RU" b="1" dirty="0">
                <a:latin typeface="Georgia" pitchFamily="18" charset="0"/>
              </a:rPr>
              <a:t>/В. А. Сухомлинский</a:t>
            </a:r>
            <a:endParaRPr lang="ru-RU" altLang="ru-RU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>
          <a:xfrm>
            <a:off x="214282" y="1071546"/>
            <a:ext cx="8572531" cy="5500704"/>
          </a:xfrm>
        </p:spPr>
        <p:txBody>
          <a:bodyPr/>
          <a:lstStyle/>
          <a:p>
            <a:r>
              <a:rPr lang="ru-RU" sz="2400" b="1" dirty="0" smtClean="0">
                <a:latin typeface="Cambria" pitchFamily="18" charset="0"/>
              </a:rPr>
              <a:t>Назовите материалы, которые Вы используете в изобразительной НОД .</a:t>
            </a:r>
          </a:p>
          <a:p>
            <a:r>
              <a:rPr lang="ru-RU" sz="2400" b="1" dirty="0" smtClean="0">
                <a:latin typeface="Cambria" pitchFamily="18" charset="0"/>
              </a:rPr>
              <a:t>Назовите методы и приемы в изобразительной деятельности.</a:t>
            </a:r>
          </a:p>
          <a:p>
            <a:r>
              <a:rPr lang="ru-RU" sz="2400" b="1" dirty="0" smtClean="0">
                <a:latin typeface="Cambria" pitchFamily="18" charset="0"/>
              </a:rPr>
              <a:t>Назовите три главных цвета, и докажите, почему они главные. </a:t>
            </a:r>
          </a:p>
          <a:p>
            <a:r>
              <a:rPr lang="ru-RU" sz="2400" b="1" dirty="0" smtClean="0">
                <a:latin typeface="Cambria" pitchFamily="18" charset="0"/>
              </a:rPr>
              <a:t>Назовите виды традиционного и нетрадиционного рисования. </a:t>
            </a:r>
          </a:p>
          <a:p>
            <a:r>
              <a:rPr lang="ru-RU" sz="2400" b="1" dirty="0" smtClean="0">
                <a:latin typeface="Cambria" pitchFamily="18" charset="0"/>
              </a:rPr>
              <a:t>Что такое живопись? Назовите основные средства выразительности живописи. </a:t>
            </a:r>
          </a:p>
          <a:p>
            <a:r>
              <a:rPr lang="ru-RU" sz="2400" b="1" dirty="0" smtClean="0">
                <a:latin typeface="Cambria" pitchFamily="18" charset="0"/>
              </a:rPr>
              <a:t>Что такое графика? Назовите средства выразительности графического изображения.</a:t>
            </a:r>
          </a:p>
          <a:p>
            <a:r>
              <a:rPr lang="ru-RU" sz="2400" b="1" dirty="0" smtClean="0">
                <a:latin typeface="Cambria" pitchFamily="18" charset="0"/>
              </a:rPr>
              <a:t>Назовите способы лепки, основные приемы, используемые  при лепке.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latin typeface="Cambria" pitchFamily="18" charset="0"/>
              </a:rPr>
              <a:t>Мозговой штурм</a:t>
            </a:r>
            <a:endParaRPr lang="ru-RU" sz="32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9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472488" cy="5500688"/>
          </a:xfrm>
        </p:spPr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endParaRPr lang="ru-RU" sz="6400" dirty="0" smtClean="0">
              <a:latin typeface="Cambria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7200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3187" y="881424"/>
            <a:ext cx="8229600" cy="43204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«Угадай-ка» </a:t>
            </a:r>
            <a:r>
              <a:rPr lang="ru-RU" sz="4800" b="1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Решение кроссворда </a:t>
            </a:r>
            <a:b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по теме</a:t>
            </a:r>
            <a:b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«Народно-прикладное искусство в работе с детьми»</a:t>
            </a:r>
            <a:endParaRPr lang="ru-RU" sz="2800" b="1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27" descr="1306206645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24304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Содержимое 25" descr="suriko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285750"/>
            <a:ext cx="272256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Содержимое 18" descr="220px-REPIN_portret_REPI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500438"/>
            <a:ext cx="2519362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Содержимое 23" descr="myasoedov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214313"/>
            <a:ext cx="2286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http://im6-tub-ru.yandex.net/i?id=343362854-30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3633788"/>
            <a:ext cx="257175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0010-010-Portret-khudozhnika-I"/>
          <p:cNvPicPr>
            <a:picLocks noChangeAspect="1" noChangeArrowheads="1"/>
          </p:cNvPicPr>
          <p:nvPr/>
        </p:nvPicPr>
        <p:blipFill>
          <a:blip r:embed="rId8" cstate="print"/>
          <a:srcRect l="24445" t="2443" r="23889" b="1505"/>
          <a:stretch>
            <a:fillRect/>
          </a:stretch>
        </p:blipFill>
        <p:spPr bwMode="auto">
          <a:xfrm>
            <a:off x="6357950" y="3357562"/>
            <a:ext cx="2399174" cy="329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59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G:\картины художников\картина утро в сосновом лесуimage_4f083530704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183" y="3420897"/>
            <a:ext cx="3810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G:\картины художников\февральская лазурь грабарь 0008-005-I.Grabar-Fevralskaja-laz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2729" y="3108088"/>
            <a:ext cx="2357437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G:\картины художников\рожь image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3652" y="228174"/>
            <a:ext cx="40005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otvet.imgsmail.ru/download/42258017_0bb418f07d1511d9fd61bcc6a9e6efc2_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842" y="232011"/>
            <a:ext cx="4312691" cy="2668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2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мпозиторы\images.jpg Чайков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285728"/>
            <a:ext cx="2179464" cy="3214710"/>
          </a:xfrm>
          <a:prstGeom prst="rect">
            <a:avLst/>
          </a:prstGeom>
          <a:noFill/>
        </p:spPr>
      </p:pic>
      <p:pic>
        <p:nvPicPr>
          <p:cNvPr id="1027" name="Picture 3" descr="F:\композиторы\Nikolai-Rimsky-Korsakov_0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14290"/>
            <a:ext cx="2395544" cy="3322612"/>
          </a:xfrm>
          <a:prstGeom prst="rect">
            <a:avLst/>
          </a:prstGeom>
          <a:noFill/>
        </p:spPr>
      </p:pic>
      <p:pic>
        <p:nvPicPr>
          <p:cNvPr id="1028" name="Picture 4" descr="F:\композиторы\Глин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57166"/>
            <a:ext cx="2428876" cy="3167659"/>
          </a:xfrm>
          <a:prstGeom prst="rect">
            <a:avLst/>
          </a:prstGeom>
          <a:noFill/>
        </p:spPr>
      </p:pic>
      <p:pic>
        <p:nvPicPr>
          <p:cNvPr id="1029" name="Picture 5" descr="F:\композиторы\кабалевски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604916"/>
            <a:ext cx="2006082" cy="3084352"/>
          </a:xfrm>
          <a:prstGeom prst="rect">
            <a:avLst/>
          </a:prstGeom>
          <a:noFill/>
        </p:spPr>
      </p:pic>
      <p:pic>
        <p:nvPicPr>
          <p:cNvPr id="1030" name="Picture 6" descr="F:\композиторы\Прокофье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571876"/>
            <a:ext cx="2143140" cy="3120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56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342895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402005"/>
            <a:ext cx="7886700" cy="3774957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latin typeface="Georgia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5400" b="1" dirty="0" smtClean="0">
                <a:latin typeface="Georgia" pitchFamily="18" charset="0"/>
              </a:rPr>
              <a:t>за внимание!</a:t>
            </a:r>
            <a:endParaRPr lang="ru-RU" sz="5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61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i="1" dirty="0" smtClean="0">
                <a:latin typeface="Georgia" pitchFamily="18" charset="0"/>
              </a:rPr>
              <a:t>Что такое художественно-эстетическое воспитание?</a:t>
            </a:r>
            <a:endParaRPr lang="ru-RU" altLang="ru-RU" sz="3600" b="1" i="1" dirty="0" smtClean="0">
              <a:latin typeface="Georgia" pitchFamily="18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28650" y="1965279"/>
            <a:ext cx="7886700" cy="4211684"/>
          </a:xfrm>
        </p:spPr>
        <p:txBody>
          <a:bodyPr/>
          <a:lstStyle/>
          <a:p>
            <a:pPr lvl="0" algn="ctr">
              <a:buNone/>
            </a:pPr>
            <a:r>
              <a:rPr lang="ru-RU" sz="3200" i="1" dirty="0">
                <a:latin typeface="Georgia" pitchFamily="18" charset="0"/>
              </a:rPr>
              <a:t>Это целенаправленный процесс формирования творческой личности, </a:t>
            </a:r>
            <a:r>
              <a:rPr lang="ru-RU" sz="3200" i="1" dirty="0" smtClean="0">
                <a:latin typeface="Georgia" pitchFamily="18" charset="0"/>
              </a:rPr>
              <a:t>способной воспринимать</a:t>
            </a:r>
            <a:r>
              <a:rPr lang="ru-RU" sz="3200" i="1" dirty="0">
                <a:latin typeface="Georgia" pitchFamily="18" charset="0"/>
              </a:rPr>
              <a:t>, чувствовать, оценивать прекрасное и создавать художественные ценности. </a:t>
            </a:r>
          </a:p>
          <a:p>
            <a:pPr lvl="0" algn="ctr">
              <a:buNone/>
            </a:pPr>
            <a:r>
              <a:rPr lang="ru-RU" sz="3200" i="1" dirty="0">
                <a:latin typeface="Georgia" pitchFamily="18" charset="0"/>
              </a:rPr>
              <a:t>(Д.Б. Лихачёв)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Georgia" pitchFamily="18" charset="0"/>
              </a:rPr>
              <a:t>Ключевая роль </a:t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>детского сада 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sz="3200" i="1" dirty="0" smtClean="0">
                <a:latin typeface="Georgia" pitchFamily="18" charset="0"/>
                <a:ea typeface="Cambria Math" pitchFamily="18" charset="0"/>
                <a:cs typeface="Arial" pitchFamily="34" charset="0"/>
              </a:rPr>
              <a:t>Создание </a:t>
            </a:r>
            <a:r>
              <a:rPr lang="ru-RU" sz="3200" i="1" dirty="0">
                <a:latin typeface="Georgia" pitchFamily="18" charset="0"/>
                <a:ea typeface="Cambria Math" pitchFamily="18" charset="0"/>
                <a:cs typeface="Arial" pitchFamily="34" charset="0"/>
              </a:rPr>
              <a:t>условий для формирования гармоничной, духовно богатой, физически здоровой, эстетически развитой личности, обладающей эстетическим созданием, задатками художественной культуры, творческими способностями к индивидуальному самовыражению через различные формы творческой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054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214302"/>
          </a:xfrm>
        </p:spPr>
        <p:txBody>
          <a:bodyPr/>
          <a:lstStyle/>
          <a:p>
            <a:pPr algn="ctr"/>
            <a:r>
              <a:rPr lang="ru-RU" sz="4800" b="1" i="1" dirty="0" smtClean="0">
                <a:latin typeface="Georgia" pitchFamily="18" charset="0"/>
              </a:rPr>
              <a:t>Основная цель педагогического коллектива  ДОУ  </a:t>
            </a:r>
            <a:endParaRPr lang="ru-RU" sz="4800" b="1" i="1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043451"/>
            <a:ext cx="7886700" cy="3133512"/>
          </a:xfrm>
        </p:spPr>
        <p:txBody>
          <a:bodyPr/>
          <a:lstStyle/>
          <a:p>
            <a:pPr algn="ctr">
              <a:buNone/>
            </a:pPr>
            <a:r>
              <a:rPr lang="ru-RU" sz="4000" i="1" dirty="0" smtClean="0">
                <a:latin typeface="Georgia" pitchFamily="18" charset="0"/>
              </a:rPr>
              <a:t>Развитие творческого потенциала ребёнка, создание условий для его самореализации.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693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Georgia" pitchFamily="18" charset="0"/>
              </a:rPr>
              <a:t>Направления</a:t>
            </a:r>
            <a:r>
              <a:rPr lang="en-US" b="1" i="1" dirty="0" smtClean="0">
                <a:latin typeface="Georgia" pitchFamily="18" charset="0"/>
              </a:rPr>
              <a:t>: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14901"/>
            <a:ext cx="7886700" cy="4662062"/>
          </a:xfrm>
        </p:spPr>
        <p:txBody>
          <a:bodyPr/>
          <a:lstStyle/>
          <a:p>
            <a:pPr>
              <a:buNone/>
            </a:pPr>
            <a:endParaRPr lang="ru-RU" sz="3600" dirty="0" smtClean="0">
              <a:latin typeface="Georgia" pitchFamily="18" charset="0"/>
            </a:endParaRPr>
          </a:p>
          <a:p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i="1" dirty="0" smtClean="0">
                <a:latin typeface="Georgia" pitchFamily="18" charset="0"/>
              </a:rPr>
              <a:t>специально организованное обучение;</a:t>
            </a:r>
          </a:p>
          <a:p>
            <a:r>
              <a:rPr lang="ru-RU" sz="3600" i="1" dirty="0" smtClean="0">
                <a:latin typeface="Georgia" pitchFamily="18" charset="0"/>
              </a:rPr>
              <a:t>совместная деятельность педагогов и детей;</a:t>
            </a:r>
          </a:p>
          <a:p>
            <a:r>
              <a:rPr lang="ru-RU" sz="3600" i="1" dirty="0" smtClean="0">
                <a:latin typeface="Georgia" pitchFamily="18" charset="0"/>
              </a:rPr>
              <a:t>самостоятельная деятельность детей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Cambria" pitchFamily="18" charset="0"/>
              </a:rPr>
              <a:t>Средства художественно-эстетического воспитания</a:t>
            </a:r>
            <a:endParaRPr lang="ru-RU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714375"/>
            <a:ext cx="2071688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Предметно-развивающая среда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mbria" pitchFamily="18" charset="0"/>
              </a:rPr>
              <a:t>Она оказывает на ребенка воздействие, которое по своей силе и значимости вряд ли может сравниться с другими. Если обстановка эстетична красива, если ребенок видит прекрасные взаимоотношения между людьми, слышит красивую речь, такой ребенок с малых лет будет принимать эстетическое окружение как норму, а все что отличается от этой нормы, будет вызывать у него </a:t>
            </a:r>
            <a:r>
              <a:rPr lang="ru-RU" sz="1200" b="1" dirty="0">
                <a:solidFill>
                  <a:schemeClr val="tx1"/>
                </a:solidFill>
                <a:latin typeface="Cambria" pitchFamily="18" charset="0"/>
              </a:rPr>
              <a:t>неприятие.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29438" y="714375"/>
            <a:ext cx="2000250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mbria" pitchFamily="18" charset="0"/>
              </a:rPr>
              <a:t>Художественная деятельность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Cambria" pitchFamily="18" charset="0"/>
              </a:rPr>
              <a:t>(как организованная воспитателем, так и самостоятельная)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Cambria" pitchFamily="18" charset="0"/>
              </a:rPr>
              <a:t>Воспитание ребенка в деятельности –одна из закономерностей воспитания. Деятельность, связанная непосредственно с видами искусства</a:t>
            </a:r>
            <a:r>
              <a:rPr lang="ru-RU" sz="1200" b="1" dirty="0">
                <a:solidFill>
                  <a:schemeClr val="tx1"/>
                </a:solidFill>
                <a:latin typeface="Cambria" pitchFamily="18" charset="0"/>
              </a:rPr>
              <a:t>  -художественная деятельность. (художественный труд, изобразительная деятельность  с помощью которой развивается у детей восприятие окружающего мира, природы, произведений изобразительного искусства . Формируются</a:t>
            </a:r>
            <a:r>
              <a:rPr lang="en-US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Cambria" pitchFamily="18" charset="0"/>
              </a:rPr>
              <a:t>изобразительные навыки с помощью которых дети могут передать свои впечатления в продуктивных видах </a:t>
            </a:r>
            <a:r>
              <a:rPr lang="ru-RU" sz="1200" b="1" dirty="0" smtClean="0">
                <a:solidFill>
                  <a:schemeClr val="tx1"/>
                </a:solidFill>
                <a:latin typeface="Cambria" pitchFamily="18" charset="0"/>
              </a:rPr>
              <a:t>деятельности)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857250"/>
            <a:ext cx="2000250" cy="5786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Искусство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Cambria" pitchFamily="18" charset="0"/>
              </a:rPr>
              <a:t>(Изобразительное искусство, музыка, архитектура, литература, театр)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Cambria" pitchFamily="18" charset="0"/>
              </a:rPr>
              <a:t>Мир музыки особенно привлекателен для ребенка. Еще в утробе матери будущий человек начинает реагировать на музыкальные звуки. Вне всякого сомнения первый вид искусства, который воспринимает ребенок и реагирует на который  - это музыка. Влияние музыки на эмоциональную сферу личности бесспорно, поэтому у детей необходимо знакомить с лучшими образцами народной и классической музыки.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28875" y="857250"/>
            <a:ext cx="2000250" cy="5786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Природа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mbria" pitchFamily="18" charset="0"/>
              </a:rPr>
              <a:t>Именно в ней можно увидеть основу красоты: разнообразие красок, форм, звуков, в их сочетании. Сама по себе природа это условие для всестороннего воспитания и развития ребенка. Средством она становится, когда взрослый целенаправленно использует ее воспитательные возможности и делает ее наглядной для 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ребенка.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902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33465"/>
            <a:ext cx="7886700" cy="1361871"/>
          </a:xfrm>
        </p:spPr>
        <p:txBody>
          <a:bodyPr/>
          <a:lstStyle/>
          <a:p>
            <a:pPr algn="ctr"/>
            <a:r>
              <a:rPr lang="ru-RU" sz="3600" b="1" i="1" dirty="0" smtClean="0">
                <a:latin typeface="Georgia" pitchFamily="18" charset="0"/>
              </a:rPr>
              <a:t>Задачи художественно-эстетического воспитания:</a:t>
            </a:r>
            <a:endParaRPr lang="ru-RU" sz="3600" b="1" i="1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17515"/>
            <a:ext cx="7886700" cy="4659448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 </a:t>
            </a:r>
            <a:r>
              <a:rPr lang="ru-RU" b="1" i="1" dirty="0" smtClean="0">
                <a:latin typeface="Cambria" pitchFamily="18" charset="0"/>
              </a:rPr>
              <a:t>Первая группа задач </a:t>
            </a:r>
            <a:r>
              <a:rPr lang="ru-RU" i="1" dirty="0" smtClean="0">
                <a:latin typeface="Cambria" pitchFamily="18" charset="0"/>
              </a:rPr>
              <a:t>направлена на формирование эстетического отношения детей к окружающему: развивать умение видеть и чувствовать красоту в природе, поступках, искусстве, понимать прекрасное; воспитывать художественный вкус, потребность в познании прекрасного.</a:t>
            </a:r>
            <a:endParaRPr lang="en-US" i="1" dirty="0" smtClean="0">
              <a:latin typeface="Cambria" pitchFamily="18" charset="0"/>
            </a:endParaRPr>
          </a:p>
          <a:p>
            <a:r>
              <a:rPr lang="ru-RU" b="1" i="1" dirty="0" smtClean="0">
                <a:latin typeface="Cambria" pitchFamily="18" charset="0"/>
              </a:rPr>
              <a:t>Вторая группа задач </a:t>
            </a:r>
            <a:r>
              <a:rPr lang="ru-RU" i="1" dirty="0" smtClean="0">
                <a:latin typeface="Cambria" pitchFamily="18" charset="0"/>
              </a:rPr>
              <a:t>направлена на формирование художественных умений в области разных искусств: обучению детей рисованию, лепке, аппликации, пению, движениям под музыку.</a:t>
            </a:r>
            <a:endParaRPr lang="ru-RU" dirty="0" smtClean="0">
              <a:latin typeface="Cambria" pitchFamily="18" charset="0"/>
            </a:endParaRPr>
          </a:p>
          <a:p>
            <a:endParaRPr lang="ru-RU" i="1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022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01002"/>
            <a:ext cx="8229600" cy="5299831"/>
          </a:xfrm>
        </p:spPr>
        <p:txBody>
          <a:bodyPr/>
          <a:lstStyle/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•   Максимальный учет возрастных и индивидуальных особенностей детей.</a:t>
            </a:r>
            <a:endParaRPr lang="ru-RU" sz="18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• Взаимосвязь художественно-творческой деятельности самих детей с воспитательно-образовательной работой, дающей разнообразную пищу для развития восприятия, образных представлений, воображения и творчества.</a:t>
            </a:r>
            <a:endParaRPr lang="ru-RU" sz="18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• Интеграция различных видов искусства и разнообразных видов художественно-творческой деятельности, способст­вующая более глубокому эстетическому осмыслению действительности, искусства и собственного художественного творчества; формированию образных представлений, образного, ассоциативного мышления и воображения.</a:t>
            </a:r>
            <a:endParaRPr lang="ru-RU" sz="18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• Уважительное отношение к результатам творчества детей, широкого включения их произведений в жизнь дошкольного образовательного учреждения.</a:t>
            </a:r>
            <a:endParaRPr lang="ru-RU" sz="18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• Организация выставок, концертов, создание эстетической развивающей среды и др.</a:t>
            </a: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• Вариативность содержания, форм и методов работы с детьми по разным направлениям эстетического воспитания.</a:t>
            </a:r>
            <a:endParaRPr lang="ru-RU" sz="9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• Обеспечение преемственности в художественно-эстетическом воспитании между всеми возрастными группами детского сада, а также между детским садом и начальной школой.</a:t>
            </a:r>
            <a:endParaRPr lang="ru-RU" sz="9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• Тесная взаимосвязь и взаимодействие детского сада с семьей.</a:t>
            </a:r>
            <a:endParaRPr lang="ru-RU" sz="18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0353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i="1" dirty="0" smtClean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/>
            </a:r>
            <a:br>
              <a:rPr lang="ru-RU" sz="3100" i="1" dirty="0" smtClean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effectLst/>
                <a:latin typeface="Georgia" pitchFamily="18" charset="0"/>
                <a:ea typeface="Cambria Math" pitchFamily="18" charset="0"/>
                <a:cs typeface="Arial" pitchFamily="34" charset="0"/>
              </a:rPr>
              <a:t>Условия реализации задач художественно-эстетического воспитания</a:t>
            </a:r>
            <a:br>
              <a:rPr lang="ru-RU" sz="3100" b="1" i="1" dirty="0" smtClean="0">
                <a:solidFill>
                  <a:schemeClr val="tx1"/>
                </a:solidFill>
                <a:effectLst/>
                <a:latin typeface="Georgia" pitchFamily="18" charset="0"/>
                <a:ea typeface="Cambria Math" pitchFamily="18" charset="0"/>
                <a:cs typeface="Arial" pitchFamily="34" charset="0"/>
              </a:rPr>
            </a:br>
            <a:endParaRPr lang="ru-RU" sz="31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9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"/>
          <p:cNvSpPr>
            <a:spLocks noGrp="1"/>
          </p:cNvSpPr>
          <p:nvPr>
            <p:ph idx="1"/>
          </p:nvPr>
        </p:nvSpPr>
        <p:spPr>
          <a:xfrm>
            <a:off x="628650" y="2224585"/>
            <a:ext cx="7886700" cy="3952377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latin typeface="Cambria" pitchFamily="18" charset="0"/>
              </a:rPr>
              <a:t>Цель</a:t>
            </a:r>
            <a:r>
              <a:rPr lang="ru-RU" sz="4000" b="1" i="1" dirty="0" smtClean="0">
                <a:latin typeface="Cambria" pitchFamily="18" charset="0"/>
              </a:rPr>
              <a:t>: </a:t>
            </a:r>
            <a:r>
              <a:rPr lang="ru-RU" sz="4000" i="1" dirty="0" smtClean="0">
                <a:latin typeface="Cambria" pitchFamily="18" charset="0"/>
              </a:rPr>
              <a:t>Систематизировать знания воспитателей о средствах, методах и приемах художественно-эстетического воспитания детей.</a:t>
            </a:r>
          </a:p>
          <a:p>
            <a:endParaRPr lang="ru-RU" sz="3600" b="1" dirty="0" smtClean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927699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atin typeface="Georgia" pitchFamily="18" charset="0"/>
              </a:rPr>
              <a:t>Педагогический </a:t>
            </a:r>
            <a:r>
              <a:rPr lang="ru-RU" b="1" i="1" dirty="0" smtClean="0">
                <a:latin typeface="Georgia" pitchFamily="18" charset="0"/>
              </a:rPr>
              <a:t>пробег</a:t>
            </a:r>
            <a:br>
              <a:rPr lang="ru-RU" b="1" i="1" dirty="0" smtClean="0">
                <a:latin typeface="Georgia" pitchFamily="18" charset="0"/>
              </a:rPr>
            </a:br>
            <a:endParaRPr lang="ru-RU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3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irpps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1021</TotalTime>
  <Words>705</Words>
  <Application>Microsoft Office PowerPoint</Application>
  <PresentationFormat>Экран (4:3)</PresentationFormat>
  <Paragraphs>60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Педагогический совет  «Проектный метод в художественно-творческом развитии дошкольников»</vt:lpstr>
      <vt:lpstr>Что такое художественно-эстетическое воспитание?</vt:lpstr>
      <vt:lpstr>Ключевая роль  детского сада </vt:lpstr>
      <vt:lpstr>Основная цель педагогического коллектива  ДОУ  </vt:lpstr>
      <vt:lpstr>Направления:</vt:lpstr>
      <vt:lpstr>Средства художественно-эстетического воспитания</vt:lpstr>
      <vt:lpstr>Задачи художественно-эстетического воспитания:</vt:lpstr>
      <vt:lpstr> Условия реализации задач художественно-эстетического воспитания </vt:lpstr>
      <vt:lpstr>Педагогический пробег </vt:lpstr>
      <vt:lpstr>Мозговой штурм</vt:lpstr>
      <vt:lpstr>«Угадай-ка»     Решение кроссворда  по теме  «Народно-прикладное искусство в работе с детьми»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Admin</cp:lastModifiedBy>
  <cp:revision>47</cp:revision>
  <dcterms:created xsi:type="dcterms:W3CDTF">2015-02-12T10:32:15Z</dcterms:created>
  <dcterms:modified xsi:type="dcterms:W3CDTF">2017-04-05T05:46:56Z</dcterms:modified>
</cp:coreProperties>
</file>