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9" r:id="rId4"/>
    <p:sldId id="283" r:id="rId5"/>
    <p:sldId id="271" r:id="rId6"/>
    <p:sldId id="264" r:id="rId7"/>
    <p:sldId id="263" r:id="rId8"/>
    <p:sldId id="272" r:id="rId9"/>
    <p:sldId id="273" r:id="rId10"/>
    <p:sldId id="265" r:id="rId11"/>
    <p:sldId id="267" r:id="rId12"/>
    <p:sldId id="259" r:id="rId13"/>
    <p:sldId id="261" r:id="rId14"/>
    <p:sldId id="280" r:id="rId15"/>
    <p:sldId id="278" r:id="rId16"/>
    <p:sldId id="281" r:id="rId17"/>
    <p:sldId id="282" r:id="rId18"/>
    <p:sldId id="266" r:id="rId19"/>
    <p:sldId id="276" r:id="rId20"/>
    <p:sldId id="275" r:id="rId21"/>
    <p:sldId id="274" r:id="rId22"/>
    <p:sldId id="277" r:id="rId23"/>
    <p:sldId id="26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187624" y="548680"/>
            <a:ext cx="676875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CC"/>
                </a:solidFill>
                <a:latin typeface="Georgia" pitchFamily="18" charset="0"/>
              </a:rPr>
              <a:t>Тематический </a:t>
            </a:r>
          </a:p>
          <a:p>
            <a:pPr algn="ctr"/>
            <a:r>
              <a:rPr lang="ru-RU" sz="2800" b="1" i="1" dirty="0" smtClean="0">
                <a:solidFill>
                  <a:srgbClr val="0000CC"/>
                </a:solidFill>
                <a:latin typeface="Georgia" pitchFamily="18" charset="0"/>
              </a:rPr>
              <a:t>педагогический совет</a:t>
            </a:r>
          </a:p>
          <a:p>
            <a:pPr algn="ctr"/>
            <a:r>
              <a:rPr lang="ru-RU" sz="3200" b="1" i="1" dirty="0" smtClean="0">
                <a:solidFill>
                  <a:srgbClr val="0000CC"/>
                </a:solidFill>
                <a:latin typeface="Georgia" pitchFamily="18" charset="0"/>
              </a:rPr>
              <a:t>«Организация работы по нравственно-патриотическому воспитанию дошкольников в условиях ФГОС ДО»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4581128"/>
            <a:ext cx="54543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solidFill>
                  <a:srgbClr val="0000CC"/>
                </a:solidFill>
                <a:latin typeface="Georgia" pitchFamily="18" charset="0"/>
              </a:rPr>
              <a:t>Составила</a:t>
            </a:r>
            <a:r>
              <a:rPr lang="en-US" b="1" i="1" dirty="0" smtClean="0">
                <a:solidFill>
                  <a:srgbClr val="0000CC"/>
                </a:solidFill>
                <a:latin typeface="Georgia" pitchFamily="18" charset="0"/>
              </a:rPr>
              <a:t>:</a:t>
            </a:r>
          </a:p>
          <a:p>
            <a:pPr algn="r"/>
            <a:r>
              <a:rPr lang="en-US" b="1" i="1" dirty="0" smtClean="0">
                <a:solidFill>
                  <a:srgbClr val="0000CC"/>
                </a:solidFill>
                <a:latin typeface="Georgia" pitchFamily="18" charset="0"/>
              </a:rPr>
              <a:t>C</a:t>
            </a:r>
            <a:r>
              <a:rPr lang="ru-RU" b="1" i="1" dirty="0" err="1" smtClean="0">
                <a:solidFill>
                  <a:srgbClr val="0000CC"/>
                </a:solidFill>
                <a:latin typeface="Georgia" pitchFamily="18" charset="0"/>
              </a:rPr>
              <a:t>тарший</a:t>
            </a:r>
            <a:r>
              <a:rPr lang="ru-RU" b="1" i="1" dirty="0" smtClean="0">
                <a:solidFill>
                  <a:srgbClr val="0000CC"/>
                </a:solidFill>
                <a:latin typeface="Georgia" pitchFamily="18" charset="0"/>
              </a:rPr>
              <a:t> воспитатель </a:t>
            </a:r>
          </a:p>
          <a:p>
            <a:pPr algn="r"/>
            <a:r>
              <a:rPr lang="ru-RU" b="1" i="1" dirty="0" smtClean="0">
                <a:solidFill>
                  <a:srgbClr val="0000CC"/>
                </a:solidFill>
                <a:latin typeface="Georgia" pitchFamily="18" charset="0"/>
              </a:rPr>
              <a:t>МБДОУ №10</a:t>
            </a:r>
            <a:r>
              <a:rPr lang="en-US" b="1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</a:p>
          <a:p>
            <a:pPr algn="r"/>
            <a:r>
              <a:rPr lang="ru-RU" b="1" i="1" dirty="0" err="1" smtClean="0">
                <a:solidFill>
                  <a:srgbClr val="0000CC"/>
                </a:solidFill>
                <a:latin typeface="Georgia" pitchFamily="18" charset="0"/>
              </a:rPr>
              <a:t>Лисовенко</a:t>
            </a:r>
            <a:r>
              <a:rPr lang="ru-RU" b="1" i="1" dirty="0" smtClean="0">
                <a:solidFill>
                  <a:srgbClr val="0000CC"/>
                </a:solidFill>
                <a:latin typeface="Georgia" pitchFamily="18" charset="0"/>
              </a:rPr>
              <a:t> Е.В.</a:t>
            </a:r>
          </a:p>
          <a:p>
            <a:pPr algn="r"/>
            <a:endParaRPr lang="ru-RU" b="1" i="1" dirty="0" smtClean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800" y="594928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CC"/>
                </a:solidFill>
                <a:latin typeface="Georgia" pitchFamily="18" charset="0"/>
              </a:rPr>
              <a:t>Боготол </a:t>
            </a:r>
          </a:p>
          <a:p>
            <a:pPr algn="ctr"/>
            <a:r>
              <a:rPr lang="ru-RU" b="1" i="1" dirty="0" smtClean="0">
                <a:solidFill>
                  <a:srgbClr val="0000CC"/>
                </a:solidFill>
                <a:latin typeface="Georgia" pitchFamily="18" charset="0"/>
              </a:rPr>
              <a:t>2020 г.</a:t>
            </a:r>
            <a:endParaRPr lang="ru-RU" b="1" i="1" dirty="0">
              <a:solidFill>
                <a:srgbClr val="0000CC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403648" y="260648"/>
            <a:ext cx="6696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CC"/>
                </a:solidFill>
                <a:latin typeface="Georgia" pitchFamily="18" charset="0"/>
              </a:rPr>
              <a:t>Взаимодействие с родителями</a:t>
            </a:r>
            <a:endParaRPr lang="ru-RU" sz="2800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908720"/>
            <a:ext cx="4248472" cy="20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334414"/>
            <a:ext cx="3384376" cy="20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581128"/>
            <a:ext cx="3312368" cy="198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3212976"/>
            <a:ext cx="2411313" cy="3253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3" y="4221088"/>
            <a:ext cx="2987147" cy="2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268760"/>
            <a:ext cx="28803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1268760"/>
            <a:ext cx="2952328" cy="221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293096"/>
            <a:ext cx="3015361" cy="22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210663" y="332656"/>
            <a:ext cx="67633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00CC"/>
                </a:solidFill>
                <a:latin typeface="Georgia" pitchFamily="18" charset="0"/>
              </a:rPr>
              <a:t>Взаимодействие с социумом</a:t>
            </a:r>
          </a:p>
          <a:p>
            <a:r>
              <a:rPr lang="ru-RU" b="1" dirty="0" smtClean="0">
                <a:solidFill>
                  <a:srgbClr val="0000CC"/>
                </a:solidFill>
                <a:latin typeface="Georgia" pitchFamily="18" charset="0"/>
              </a:rPr>
              <a:t> </a:t>
            </a:r>
            <a:endParaRPr lang="ru-RU" b="1" dirty="0">
              <a:solidFill>
                <a:srgbClr val="0000CC"/>
              </a:solidFill>
              <a:latin typeface="Georgia" pitchFamily="18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2420888"/>
            <a:ext cx="2123281" cy="283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Содержимое 6" descr="http://www.knigi-psychologia.com/upload/iblock/e12/e1280fa01b96d26c1f408565e95afa2d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980728"/>
            <a:ext cx="237626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https://wholesale.knigamir.com/upload/product/5c6/5c6554693022363bd40135c2c35c77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980728"/>
            <a:ext cx="2664296" cy="3415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static.ozone.ru/multimedia/books_covers/100958705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3830400"/>
            <a:ext cx="2066089" cy="302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403648" y="188640"/>
            <a:ext cx="6869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00CC"/>
                </a:solidFill>
                <a:latin typeface="Georgia" pitchFamily="18" charset="0"/>
              </a:rPr>
              <a:t>Обзор литературы</a:t>
            </a:r>
            <a:endParaRPr lang="ru-RU" sz="4000" b="1" i="1" dirty="0">
              <a:solidFill>
                <a:srgbClr val="0000CC"/>
              </a:solidFill>
              <a:latin typeface="Georgia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980728"/>
            <a:ext cx="1847850" cy="3219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://www.booksiti.net.ru/books/869707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3761656"/>
            <a:ext cx="2304256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http://900igr.net/up/datas/252216/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980728"/>
            <a:ext cx="6841249" cy="4504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115616" y="548680"/>
            <a:ext cx="67687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CC"/>
                </a:solidFill>
                <a:latin typeface="Georgia" pitchFamily="18" charset="0"/>
              </a:rPr>
              <a:t>«Воспитание любви к Родине средствами литературно-художественных произведений»</a:t>
            </a:r>
          </a:p>
          <a:p>
            <a:pPr algn="ctr"/>
            <a:r>
              <a:rPr lang="ru-RU" sz="2800" b="1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400" b="1" i="1" dirty="0" smtClean="0">
                <a:solidFill>
                  <a:srgbClr val="0000CC"/>
                </a:solidFill>
                <a:latin typeface="Georgia" pitchFamily="18" charset="0"/>
              </a:rPr>
              <a:t>Воспитатель</a:t>
            </a:r>
            <a:r>
              <a:rPr lang="en-US" sz="2400" b="1" i="1" dirty="0" smtClean="0">
                <a:solidFill>
                  <a:srgbClr val="0000CC"/>
                </a:solidFill>
                <a:latin typeface="Georgia" pitchFamily="18" charset="0"/>
              </a:rPr>
              <a:t>:</a:t>
            </a:r>
            <a:r>
              <a:rPr lang="ru-RU" sz="2400" b="1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400" b="1" i="1" dirty="0" err="1" smtClean="0">
                <a:solidFill>
                  <a:srgbClr val="0000CC"/>
                </a:solidFill>
                <a:latin typeface="Georgia" pitchFamily="18" charset="0"/>
              </a:rPr>
              <a:t>Ольбик</a:t>
            </a:r>
            <a:r>
              <a:rPr lang="ru-RU" sz="2400" b="1" i="1" dirty="0" smtClean="0">
                <a:solidFill>
                  <a:srgbClr val="0000CC"/>
                </a:solidFill>
                <a:latin typeface="Georgia" pitchFamily="18" charset="0"/>
              </a:rPr>
              <a:t> Т.С.</a:t>
            </a:r>
          </a:p>
          <a:p>
            <a:pPr algn="ctr"/>
            <a:endParaRPr lang="ru-RU" sz="2800" i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924944"/>
            <a:ext cx="2088232" cy="274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717032"/>
            <a:ext cx="2195289" cy="296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2924944"/>
            <a:ext cx="2272090" cy="292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115616" y="188640"/>
            <a:ext cx="6768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CC"/>
                </a:solidFill>
                <a:latin typeface="Georgia" pitchFamily="18" charset="0"/>
              </a:rPr>
              <a:t>«Работа с родителями по патриотическому воспитанию»</a:t>
            </a:r>
            <a:endParaRPr lang="en-US" sz="2800" b="1" i="1" dirty="0" smtClean="0">
              <a:solidFill>
                <a:srgbClr val="0000CC"/>
              </a:solidFill>
              <a:latin typeface="Georgia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00CC"/>
                </a:solidFill>
                <a:latin typeface="Georgia" pitchFamily="18" charset="0"/>
              </a:rPr>
              <a:t>Воспитатель</a:t>
            </a:r>
            <a:r>
              <a:rPr lang="en-US" sz="2400" b="1" i="1" dirty="0" smtClean="0">
                <a:solidFill>
                  <a:srgbClr val="0000CC"/>
                </a:solidFill>
                <a:latin typeface="Georgia" pitchFamily="18" charset="0"/>
              </a:rPr>
              <a:t>:</a:t>
            </a:r>
            <a:r>
              <a:rPr lang="ru-RU" sz="2400" b="1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400" b="1" i="1" dirty="0" err="1" smtClean="0">
                <a:solidFill>
                  <a:srgbClr val="0000CC"/>
                </a:solidFill>
                <a:latin typeface="Georgia" pitchFamily="18" charset="0"/>
              </a:rPr>
              <a:t>Ускова</a:t>
            </a:r>
            <a:r>
              <a:rPr lang="ru-RU" sz="2400" b="1" i="1" dirty="0" smtClean="0">
                <a:solidFill>
                  <a:srgbClr val="0000CC"/>
                </a:solidFill>
                <a:latin typeface="Georgia" pitchFamily="18" charset="0"/>
              </a:rPr>
              <a:t> Е.В.</a:t>
            </a:r>
            <a:endParaRPr lang="ru-RU" sz="2400" b="1" i="1" dirty="0">
              <a:solidFill>
                <a:srgbClr val="0000CC"/>
              </a:solidFill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581128"/>
            <a:ext cx="3384376" cy="203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581128"/>
            <a:ext cx="3323325" cy="199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132856"/>
            <a:ext cx="3635449" cy="218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115616" y="476672"/>
            <a:ext cx="67687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CC"/>
                </a:solidFill>
                <a:latin typeface="Georgia" pitchFamily="18" charset="0"/>
              </a:rPr>
              <a:t>«Роль  музыки в нравственно-патриотическом воспитании дошкольников»</a:t>
            </a:r>
          </a:p>
          <a:p>
            <a:pPr algn="ctr"/>
            <a:r>
              <a:rPr lang="ru-RU" sz="2400" b="1" i="1" dirty="0" smtClean="0">
                <a:solidFill>
                  <a:srgbClr val="0000CC"/>
                </a:solidFill>
                <a:latin typeface="Georgia" pitchFamily="18" charset="0"/>
              </a:rPr>
              <a:t>Музыкальный руководитель</a:t>
            </a:r>
            <a:r>
              <a:rPr lang="en-US" sz="2400" b="1" i="1" dirty="0" smtClean="0">
                <a:solidFill>
                  <a:srgbClr val="0000CC"/>
                </a:solidFill>
                <a:latin typeface="Georgia" pitchFamily="18" charset="0"/>
              </a:rPr>
              <a:t>:</a:t>
            </a:r>
            <a:r>
              <a:rPr lang="ru-RU" sz="2400" b="1" i="1" dirty="0" smtClean="0">
                <a:solidFill>
                  <a:srgbClr val="0000CC"/>
                </a:solidFill>
                <a:latin typeface="Georgia" pitchFamily="18" charset="0"/>
              </a:rPr>
              <a:t> Короткова И.Г.  </a:t>
            </a:r>
            <a:endParaRPr lang="ru-RU" sz="2400" b="1" i="1" dirty="0">
              <a:solidFill>
                <a:srgbClr val="0000CC"/>
              </a:solidFill>
              <a:latin typeface="Georgia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708920"/>
            <a:ext cx="3240360" cy="182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653136"/>
            <a:ext cx="3168352" cy="190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725144"/>
            <a:ext cx="2959224" cy="1863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115616" y="260648"/>
            <a:ext cx="676875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CC"/>
                </a:solidFill>
                <a:latin typeface="Georgia" pitchFamily="18" charset="0"/>
              </a:rPr>
              <a:t>«Патриотическое воспитание средствами физической культуры»</a:t>
            </a:r>
          </a:p>
          <a:p>
            <a:pPr algn="ctr"/>
            <a:r>
              <a:rPr lang="ru-RU" sz="2400" b="1" i="1" dirty="0" smtClean="0">
                <a:solidFill>
                  <a:srgbClr val="0000CC"/>
                </a:solidFill>
                <a:latin typeface="Georgia" pitchFamily="18" charset="0"/>
              </a:rPr>
              <a:t>Инструктор по физической культуре Петрова  Н.Н.</a:t>
            </a:r>
          </a:p>
          <a:p>
            <a:pPr algn="ctr"/>
            <a:endParaRPr lang="ru-RU" sz="2400" b="1" i="1" dirty="0">
              <a:solidFill>
                <a:srgbClr val="0000CC"/>
              </a:solidFill>
              <a:latin typeface="Georg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420888"/>
            <a:ext cx="3635449" cy="218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797152"/>
            <a:ext cx="2880320" cy="183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797152"/>
            <a:ext cx="3024336" cy="181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115616" y="1412776"/>
            <a:ext cx="67687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CC"/>
                </a:solidFill>
                <a:latin typeface="Georgia" pitchFamily="18" charset="0"/>
              </a:rPr>
              <a:t>Итоги </a:t>
            </a:r>
          </a:p>
          <a:p>
            <a:pPr algn="ctr"/>
            <a:r>
              <a:rPr lang="ru-RU" sz="2800" b="1" i="1" dirty="0" smtClean="0">
                <a:solidFill>
                  <a:srgbClr val="0000CC"/>
                </a:solidFill>
                <a:latin typeface="Georgia" pitchFamily="18" charset="0"/>
              </a:rPr>
              <a:t>тематического контроля </a:t>
            </a:r>
          </a:p>
          <a:p>
            <a:pPr algn="ctr"/>
            <a:r>
              <a:rPr lang="ru-RU" sz="2800" b="1" i="1" dirty="0" smtClean="0">
                <a:solidFill>
                  <a:srgbClr val="0000CC"/>
                </a:solidFill>
                <a:latin typeface="Georgia" pitchFamily="18" charset="0"/>
              </a:rPr>
              <a:t>«Организации работы по нравственно-патриотическому воспитанию дошкольников </a:t>
            </a:r>
          </a:p>
          <a:p>
            <a:pPr algn="ctr"/>
            <a:r>
              <a:rPr lang="ru-RU" sz="2800" b="1" i="1" dirty="0" smtClean="0">
                <a:solidFill>
                  <a:srgbClr val="0000CC"/>
                </a:solidFill>
                <a:latin typeface="Georgia" pitchFamily="18" charset="0"/>
              </a:rPr>
              <a:t>в условиях ФГОС ДО»</a:t>
            </a:r>
            <a:endParaRPr lang="ru-RU" sz="2800"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484784"/>
            <a:ext cx="1872208" cy="311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115616" y="0"/>
            <a:ext cx="69847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CC"/>
                </a:solidFill>
                <a:latin typeface="Georgia" pitchFamily="18" charset="0"/>
              </a:rPr>
              <a:t>Итоги смотра-конкурса</a:t>
            </a:r>
          </a:p>
          <a:p>
            <a:pPr algn="ctr"/>
            <a:r>
              <a:rPr lang="ru-RU" sz="2400" b="1" i="1" dirty="0" smtClean="0">
                <a:solidFill>
                  <a:srgbClr val="0000CC"/>
                </a:solidFill>
                <a:latin typeface="Georgia" pitchFamily="18" charset="0"/>
              </a:rPr>
              <a:t> «Лучший нравственно-патриотический уголок»</a:t>
            </a:r>
            <a:endParaRPr lang="ru-RU" sz="2400" b="1" i="1" dirty="0">
              <a:solidFill>
                <a:srgbClr val="0000CC"/>
              </a:solidFill>
              <a:latin typeface="Georgia" pitchFamily="18" charset="0"/>
            </a:endParaRPr>
          </a:p>
        </p:txBody>
      </p:sp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509120"/>
            <a:ext cx="2664296" cy="159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725144"/>
            <a:ext cx="2664296" cy="159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1556792"/>
            <a:ext cx="1734470" cy="288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1484784"/>
            <a:ext cx="2267297" cy="2604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5085184"/>
            <a:ext cx="2498000" cy="1499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331640" y="548680"/>
            <a:ext cx="662473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800" b="1" i="1" dirty="0" smtClean="0">
                <a:solidFill>
                  <a:srgbClr val="0000CC"/>
                </a:solidFill>
                <a:latin typeface="Georgia" pitchFamily="18" charset="0"/>
              </a:rPr>
              <a:t>Цель: </a:t>
            </a:r>
            <a:r>
              <a:rPr lang="ru-RU" sz="2000" b="1" i="1" dirty="0" smtClean="0">
                <a:solidFill>
                  <a:srgbClr val="0000CC"/>
                </a:solidFill>
                <a:latin typeface="Georgia" pitchFamily="18" charset="0"/>
              </a:rPr>
              <a:t>систематизировать знания педагогов об организации образовательной деятельности с детьми дошкольного возраста по вопросам нравственно-патриотического воспитания.</a:t>
            </a:r>
          </a:p>
          <a:p>
            <a:pPr indent="457200" algn="just"/>
            <a:r>
              <a:rPr lang="ru-RU" sz="2800" b="1" i="1" dirty="0" smtClean="0">
                <a:solidFill>
                  <a:srgbClr val="0000CC"/>
                </a:solidFill>
                <a:latin typeface="Georgia" pitchFamily="18" charset="0"/>
              </a:rPr>
              <a:t>Задачи:</a:t>
            </a:r>
          </a:p>
          <a:p>
            <a:pPr lvl="0" indent="457200" algn="just"/>
            <a:r>
              <a:rPr lang="ru-RU" sz="2000" b="1" i="1" dirty="0" smtClean="0">
                <a:solidFill>
                  <a:srgbClr val="0000CC"/>
                </a:solidFill>
                <a:latin typeface="Georgia" pitchFamily="18" charset="0"/>
              </a:rPr>
              <a:t>1. Совершенствовать работу в ДОУ по нравственно-патриотическому воспитанию детей.</a:t>
            </a:r>
          </a:p>
          <a:p>
            <a:pPr lvl="0" indent="457200" algn="just"/>
            <a:r>
              <a:rPr lang="ru-RU" sz="2000" b="1" i="1" dirty="0" smtClean="0">
                <a:solidFill>
                  <a:srgbClr val="0000CC"/>
                </a:solidFill>
                <a:latin typeface="Georgia" pitchFamily="18" charset="0"/>
              </a:rPr>
              <a:t>2. Обновить содержание и формы работы по патриотическому воспитанию, учитывая возможности взаимодействия педагогов, детей и родителей.</a:t>
            </a:r>
          </a:p>
          <a:p>
            <a:pPr lvl="0" indent="457200" algn="just"/>
            <a:r>
              <a:rPr lang="ru-RU" sz="2000" b="1" i="1" dirty="0" smtClean="0">
                <a:solidFill>
                  <a:srgbClr val="0000CC"/>
                </a:solidFill>
                <a:latin typeface="Georgia" pitchFamily="18" charset="0"/>
              </a:rPr>
              <a:t>3. Пополнить знания педагогов в области нравственно-патриотического воспитания.</a:t>
            </a:r>
            <a:endParaRPr lang="ru-RU" sz="2000" b="1" i="1" dirty="0">
              <a:solidFill>
                <a:srgbClr val="0000CC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4664"/>
            <a:ext cx="3197155" cy="1998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04664"/>
            <a:ext cx="2814594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149080"/>
            <a:ext cx="3218078" cy="1903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411761" y="2564904"/>
            <a:ext cx="4608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00CC"/>
                </a:solidFill>
                <a:latin typeface="Georgia" pitchFamily="18" charset="0"/>
              </a:rPr>
              <a:t>Блиц-опрос</a:t>
            </a:r>
            <a:endParaRPr lang="ru-RU" sz="4800" b="1" i="1" dirty="0">
              <a:solidFill>
                <a:srgbClr val="0000CC"/>
              </a:solidFill>
              <a:latin typeface="Georgia" pitchFamily="18" charset="0"/>
            </a:endParaRPr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3356992"/>
            <a:ext cx="2232248" cy="3257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780928"/>
            <a:ext cx="4824536" cy="3413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259632" y="692696"/>
            <a:ext cx="691276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00CC"/>
                </a:solidFill>
                <a:latin typeface="Georgia" pitchFamily="18" charset="0"/>
              </a:rPr>
              <a:t>Творческое задание:</a:t>
            </a:r>
          </a:p>
          <a:p>
            <a:pPr algn="ctr"/>
            <a:r>
              <a:rPr lang="ru-RU" sz="3200" b="1" i="1" dirty="0" smtClean="0">
                <a:solidFill>
                  <a:srgbClr val="0000CC"/>
                </a:solidFill>
                <a:latin typeface="Georgia" pitchFamily="18" charset="0"/>
              </a:rPr>
              <a:t> </a:t>
            </a:r>
            <a:r>
              <a:rPr lang="ru-RU" sz="2800" b="1" i="1" dirty="0" smtClean="0">
                <a:solidFill>
                  <a:srgbClr val="0000CC"/>
                </a:solidFill>
                <a:latin typeface="Georgia" pitchFamily="18" charset="0"/>
              </a:rPr>
              <a:t>нарисуйте образ, возникающий у Вас при слове «Родина».</a:t>
            </a:r>
            <a:endParaRPr lang="ru-RU" sz="2800" b="1" i="1" dirty="0">
              <a:solidFill>
                <a:srgbClr val="0000CC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331640" y="260648"/>
            <a:ext cx="662473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CC"/>
                </a:solidFill>
                <a:latin typeface="Georgia" pitchFamily="18" charset="0"/>
              </a:rPr>
              <a:t>Решение </a:t>
            </a:r>
          </a:p>
          <a:p>
            <a:pPr algn="ctr"/>
            <a:r>
              <a:rPr lang="ru-RU" sz="2800" b="1" i="1" dirty="0" smtClean="0">
                <a:solidFill>
                  <a:srgbClr val="0000CC"/>
                </a:solidFill>
                <a:latin typeface="Georgia" pitchFamily="18" charset="0"/>
              </a:rPr>
              <a:t>педагогического совета:</a:t>
            </a:r>
          </a:p>
          <a:p>
            <a:pPr indent="457200" algn="just"/>
            <a:r>
              <a:rPr lang="ru-RU" sz="2000" b="1" i="1" dirty="0" smtClean="0">
                <a:solidFill>
                  <a:srgbClr val="0000CC"/>
                </a:solidFill>
                <a:latin typeface="Georgia" pitchFamily="18" charset="0"/>
              </a:rPr>
              <a:t>1. Продолжить работу по нравственно-патриотическому воспитанию дошкольников, используя новые технологии обучения и воспитания, совершенствуя формы, методы и приемы работы по данному направлению .</a:t>
            </a:r>
          </a:p>
          <a:p>
            <a:pPr indent="457200" algn="just"/>
            <a:r>
              <a:rPr lang="ru-RU" sz="2000" b="1" i="1" dirty="0" smtClean="0">
                <a:solidFill>
                  <a:srgbClr val="0000CC"/>
                </a:solidFill>
                <a:latin typeface="Georgia" pitchFamily="18" charset="0"/>
              </a:rPr>
              <a:t>2.  Грамотно оформлять документацию по </a:t>
            </a:r>
            <a:r>
              <a:rPr lang="ru-RU" sz="2000" b="1" i="1" dirty="0" err="1" smtClean="0">
                <a:solidFill>
                  <a:srgbClr val="0000CC"/>
                </a:solidFill>
                <a:latin typeface="Georgia" pitchFamily="18" charset="0"/>
              </a:rPr>
              <a:t>воспитательно</a:t>
            </a:r>
            <a:r>
              <a:rPr lang="ru-RU" sz="2000" b="1" i="1" dirty="0" smtClean="0">
                <a:solidFill>
                  <a:srgbClr val="0000CC"/>
                </a:solidFill>
                <a:latin typeface="Georgia" pitchFamily="18" charset="0"/>
              </a:rPr>
              <a:t> - образовательной работе</a:t>
            </a:r>
            <a:r>
              <a:rPr lang="en-US" sz="2000" b="1" i="1" dirty="0" smtClean="0">
                <a:solidFill>
                  <a:srgbClr val="0000CC"/>
                </a:solidFill>
                <a:latin typeface="Georgia" pitchFamily="18" charset="0"/>
              </a:rPr>
              <a:t>:</a:t>
            </a:r>
            <a:r>
              <a:rPr lang="ru-RU" sz="2000" b="1" i="1" dirty="0" smtClean="0">
                <a:solidFill>
                  <a:srgbClr val="0000CC"/>
                </a:solidFill>
                <a:latin typeface="Georgia" pitchFamily="18" charset="0"/>
              </a:rPr>
              <a:t> планирование, конспекты ООД .</a:t>
            </a:r>
          </a:p>
          <a:p>
            <a:pPr indent="457200" algn="just"/>
            <a:r>
              <a:rPr lang="ru-RU" sz="2000" b="1" i="1" dirty="0" smtClean="0">
                <a:solidFill>
                  <a:srgbClr val="0000CC"/>
                </a:solidFill>
                <a:latin typeface="Georgia" pitchFamily="18" charset="0"/>
              </a:rPr>
              <a:t>3. Планировать проведение совместных мероприятий с родителями, совершенствуя формы работы по нравственно-патриотическому воспитанию.</a:t>
            </a:r>
          </a:p>
          <a:p>
            <a:pPr indent="457200" algn="just"/>
            <a:r>
              <a:rPr lang="ru-RU" sz="2000" b="1" i="1" dirty="0" smtClean="0">
                <a:solidFill>
                  <a:srgbClr val="0000CC"/>
                </a:solidFill>
                <a:latin typeface="Georgia" pitchFamily="18" charset="0"/>
              </a:rPr>
              <a:t>4. Пополнять уголки по нравственно-патриотическому воспитанию.</a:t>
            </a:r>
          </a:p>
          <a:p>
            <a:r>
              <a:rPr lang="ru-RU" sz="3600" dirty="0" smtClean="0"/>
              <a:t> </a:t>
            </a:r>
            <a:endParaRPr lang="ru-RU" sz="3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47664" y="548680"/>
            <a:ext cx="6120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0000CC"/>
                </a:solidFill>
                <a:latin typeface="Georgia" pitchFamily="18" charset="0"/>
              </a:rPr>
              <a:t>Спасибо </a:t>
            </a:r>
          </a:p>
          <a:p>
            <a:pPr algn="ctr"/>
            <a:r>
              <a:rPr lang="ru-RU" sz="6000" b="1" i="1" dirty="0" smtClean="0">
                <a:solidFill>
                  <a:srgbClr val="0000CC"/>
                </a:solidFill>
                <a:latin typeface="Georgia" pitchFamily="18" charset="0"/>
              </a:rPr>
              <a:t>за внимание!</a:t>
            </a:r>
            <a:endParaRPr lang="ru-RU" sz="6000" b="1" i="1" dirty="0">
              <a:solidFill>
                <a:srgbClr val="0000CC"/>
              </a:solidFill>
              <a:latin typeface="Georgia" pitchFamily="18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780928"/>
            <a:ext cx="5142036" cy="3385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331640" y="188640"/>
            <a:ext cx="6552728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CC"/>
                </a:solidFill>
                <a:latin typeface="Georgia" pitchFamily="18" charset="0"/>
              </a:rPr>
              <a:t>Повестка дня:</a:t>
            </a:r>
          </a:p>
          <a:p>
            <a:r>
              <a:rPr lang="ru-RU" b="1" dirty="0" smtClean="0">
                <a:solidFill>
                  <a:srgbClr val="0000CC"/>
                </a:solidFill>
                <a:latin typeface="Georgia" pitchFamily="18" charset="0"/>
              </a:rPr>
              <a:t>1. «Нравственно-патриотическое воспитание дошкольников». </a:t>
            </a:r>
            <a:r>
              <a:rPr lang="ru-RU" dirty="0" smtClean="0">
                <a:solidFill>
                  <a:srgbClr val="0000CC"/>
                </a:solidFill>
                <a:latin typeface="Georgia" pitchFamily="18" charset="0"/>
              </a:rPr>
              <a:t>Старший воспитатель:  </a:t>
            </a:r>
            <a:r>
              <a:rPr lang="ru-RU" dirty="0" err="1" smtClean="0">
                <a:solidFill>
                  <a:srgbClr val="0000CC"/>
                </a:solidFill>
                <a:latin typeface="Georgia" pitchFamily="18" charset="0"/>
              </a:rPr>
              <a:t>Лисовенко</a:t>
            </a:r>
            <a:r>
              <a:rPr lang="ru-RU" dirty="0" smtClean="0">
                <a:solidFill>
                  <a:srgbClr val="0000CC"/>
                </a:solidFill>
                <a:latin typeface="Georgia" pitchFamily="18" charset="0"/>
              </a:rPr>
              <a:t> Е.В.</a:t>
            </a:r>
          </a:p>
          <a:p>
            <a:r>
              <a:rPr lang="ru-RU" b="1" dirty="0" smtClean="0">
                <a:solidFill>
                  <a:srgbClr val="0000CC"/>
                </a:solidFill>
                <a:latin typeface="Georgia" pitchFamily="18" charset="0"/>
              </a:rPr>
              <a:t>2. «Воспитание любви к Родине средствами литературно-художественных произведений». </a:t>
            </a:r>
            <a:r>
              <a:rPr lang="ru-RU" dirty="0" smtClean="0">
                <a:solidFill>
                  <a:srgbClr val="0000CC"/>
                </a:solidFill>
                <a:latin typeface="Georgia" pitchFamily="18" charset="0"/>
              </a:rPr>
              <a:t>Воспитатель </a:t>
            </a:r>
            <a:r>
              <a:rPr lang="ru-RU" dirty="0" err="1" smtClean="0">
                <a:solidFill>
                  <a:srgbClr val="0000CC"/>
                </a:solidFill>
                <a:latin typeface="Georgia" pitchFamily="18" charset="0"/>
              </a:rPr>
              <a:t>Ольбик</a:t>
            </a:r>
            <a:r>
              <a:rPr lang="ru-RU" dirty="0" smtClean="0">
                <a:solidFill>
                  <a:srgbClr val="0000CC"/>
                </a:solidFill>
                <a:latin typeface="Georgia" pitchFamily="18" charset="0"/>
              </a:rPr>
              <a:t> Т.С.</a:t>
            </a:r>
          </a:p>
          <a:p>
            <a:r>
              <a:rPr lang="ru-RU" b="1" dirty="0" smtClean="0">
                <a:solidFill>
                  <a:srgbClr val="0000CC"/>
                </a:solidFill>
                <a:latin typeface="Georgia" pitchFamily="18" charset="0"/>
              </a:rPr>
              <a:t>3. «Работа с родителями по патриотическому воспитанию».  </a:t>
            </a:r>
            <a:r>
              <a:rPr lang="ru-RU" dirty="0" smtClean="0">
                <a:solidFill>
                  <a:srgbClr val="0000CC"/>
                </a:solidFill>
                <a:latin typeface="Georgia" pitchFamily="18" charset="0"/>
              </a:rPr>
              <a:t>Воспитатель </a:t>
            </a:r>
            <a:r>
              <a:rPr lang="ru-RU" dirty="0" err="1" smtClean="0">
                <a:solidFill>
                  <a:srgbClr val="0000CC"/>
                </a:solidFill>
                <a:latin typeface="Georgia" pitchFamily="18" charset="0"/>
              </a:rPr>
              <a:t>Ускова</a:t>
            </a:r>
            <a:r>
              <a:rPr lang="ru-RU" dirty="0" smtClean="0">
                <a:solidFill>
                  <a:srgbClr val="0000CC"/>
                </a:solidFill>
                <a:latin typeface="Georgia" pitchFamily="18" charset="0"/>
              </a:rPr>
              <a:t> Е.В.</a:t>
            </a:r>
          </a:p>
          <a:p>
            <a:r>
              <a:rPr lang="ru-RU" b="1" dirty="0" smtClean="0">
                <a:solidFill>
                  <a:srgbClr val="0000CC"/>
                </a:solidFill>
                <a:latin typeface="Georgia" pitchFamily="18" charset="0"/>
              </a:rPr>
              <a:t>4. «Роль  музыки в нравственно-патриотическом воспитании дошкольников». </a:t>
            </a:r>
            <a:r>
              <a:rPr lang="ru-RU" dirty="0" smtClean="0">
                <a:solidFill>
                  <a:srgbClr val="0000CC"/>
                </a:solidFill>
                <a:latin typeface="Georgia" pitchFamily="18" charset="0"/>
              </a:rPr>
              <a:t>Музыкальный руководитель Короткова И.Г.  </a:t>
            </a:r>
          </a:p>
          <a:p>
            <a:r>
              <a:rPr lang="ru-RU" b="1" dirty="0" smtClean="0">
                <a:solidFill>
                  <a:srgbClr val="0000CC"/>
                </a:solidFill>
                <a:latin typeface="Georgia" pitchFamily="18" charset="0"/>
              </a:rPr>
              <a:t>5. «Патриотическое воспитание средствами физической культуры». </a:t>
            </a:r>
            <a:r>
              <a:rPr lang="ru-RU" dirty="0" smtClean="0">
                <a:solidFill>
                  <a:srgbClr val="0000CC"/>
                </a:solidFill>
                <a:latin typeface="Georgia" pitchFamily="18" charset="0"/>
              </a:rPr>
              <a:t>Инструктор по физической культуре Петрова Н.Н.</a:t>
            </a:r>
          </a:p>
          <a:p>
            <a:r>
              <a:rPr lang="ru-RU" b="1" dirty="0" smtClean="0">
                <a:solidFill>
                  <a:srgbClr val="0000CC"/>
                </a:solidFill>
                <a:latin typeface="Georgia" pitchFamily="18" charset="0"/>
              </a:rPr>
              <a:t>6. Итоги тематического контроля «Организации работы по нравственно-патриотическому воспитанию дошкольников в условиях ФГОС ДО».</a:t>
            </a:r>
            <a:r>
              <a:rPr lang="ru-RU" dirty="0" smtClean="0">
                <a:solidFill>
                  <a:srgbClr val="0000CC"/>
                </a:solidFill>
                <a:latin typeface="Georgia" pitchFamily="18" charset="0"/>
              </a:rPr>
              <a:t> Старший воспитатель:  </a:t>
            </a:r>
            <a:r>
              <a:rPr lang="ru-RU" dirty="0" err="1" smtClean="0">
                <a:solidFill>
                  <a:srgbClr val="0000CC"/>
                </a:solidFill>
                <a:latin typeface="Georgia" pitchFamily="18" charset="0"/>
              </a:rPr>
              <a:t>Лисовенко</a:t>
            </a:r>
            <a:r>
              <a:rPr lang="ru-RU" dirty="0" smtClean="0">
                <a:solidFill>
                  <a:srgbClr val="0000CC"/>
                </a:solidFill>
                <a:latin typeface="Georgia" pitchFamily="18" charset="0"/>
              </a:rPr>
              <a:t> Е.В. </a:t>
            </a:r>
          </a:p>
          <a:p>
            <a:r>
              <a:rPr lang="ru-RU" b="1" dirty="0" smtClean="0">
                <a:solidFill>
                  <a:srgbClr val="0000CC"/>
                </a:solidFill>
                <a:latin typeface="Georgia" pitchFamily="18" charset="0"/>
              </a:rPr>
              <a:t>7. Итоги смотра-конкурса «Лучший нравственно-патриотический уголок»</a:t>
            </a:r>
            <a:r>
              <a:rPr lang="ru-RU" dirty="0" smtClean="0">
                <a:solidFill>
                  <a:srgbClr val="0000CC"/>
                </a:solidFill>
                <a:latin typeface="Georgia" pitchFamily="18" charset="0"/>
              </a:rPr>
              <a:t> . Старший воспитатель:  </a:t>
            </a:r>
            <a:r>
              <a:rPr lang="ru-RU" dirty="0" err="1" smtClean="0">
                <a:solidFill>
                  <a:srgbClr val="0000CC"/>
                </a:solidFill>
                <a:latin typeface="Georgia" pitchFamily="18" charset="0"/>
              </a:rPr>
              <a:t>Лисовенко</a:t>
            </a:r>
            <a:r>
              <a:rPr lang="ru-RU" dirty="0" smtClean="0">
                <a:solidFill>
                  <a:srgbClr val="0000CC"/>
                </a:solidFill>
                <a:latin typeface="Georgia" pitchFamily="18" charset="0"/>
              </a:rPr>
              <a:t> Е.В. </a:t>
            </a:r>
          </a:p>
          <a:p>
            <a:r>
              <a:rPr lang="ru-RU" b="1" dirty="0" smtClean="0">
                <a:solidFill>
                  <a:srgbClr val="0000CC"/>
                </a:solidFill>
                <a:latin typeface="Georgia" pitchFamily="18" charset="0"/>
              </a:rPr>
              <a:t>8. Блиц-опрос. Творческое задание.</a:t>
            </a:r>
          </a:p>
          <a:p>
            <a:r>
              <a:rPr lang="ru-RU" b="1" dirty="0" smtClean="0">
                <a:solidFill>
                  <a:srgbClr val="0000CC"/>
                </a:solidFill>
                <a:latin typeface="Georgia" pitchFamily="18" charset="0"/>
              </a:rPr>
              <a:t>9. Проект решения педагогического совета.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563888" y="3284984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</a:t>
            </a:r>
            <a:endParaRPr lang="ru-RU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331640" y="1124744"/>
            <a:ext cx="655272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i="1" u="sng" dirty="0" smtClean="0">
                <a:solidFill>
                  <a:srgbClr val="0000CC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600" b="1" i="1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атриотизм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– это преданность и любовь к Родине, к ее природе, культуре, народу.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1" i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Патриотическое воспитание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 – это процесс освоения, наследия традиционной отечественной культуры, формирование отношения к стране и государству, где живёт человек.</a:t>
            </a:r>
            <a:endParaRPr kumimoji="0" lang="ru-RU" sz="2600" b="1" i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31640" y="451560"/>
            <a:ext cx="640871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Нравственность</a:t>
            </a:r>
            <a:r>
              <a:rPr lang="ru-RU" sz="2400" b="1" i="1" dirty="0" smtClean="0">
                <a:solidFill>
                  <a:srgbClr val="0000CC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(мораль)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- совокупность норм и принципов (добро, милосердие, всеобщее счастье). Общечеловеческое содержание морали выражено в «золотом правиле» - «поступай по отношению к другим так, как ты бы хотел бы чтобы они поступали по отношению к тебе».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Нравственное воспитание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 – это целенаправленный процесс приобщения детей к моральным ценностям человечества и конкретного общества.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115616" y="1556792"/>
            <a:ext cx="698477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Конституция Российской Федерации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«Патриотическое воспитание граждан РФ на 2011-2015 годы»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Федеральный закон «Об образовании в Российской Федерации»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Федеральный закон «О днях воинской славы и памятных датах России»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Федеральный закон «Об увековечении Победы совет­ского народа в Великой Отечественной вой­не 1941-1945 гг.»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Федеральный закон Российской Федерации «О внесении изменений в Закон Российской Федерации "Об увековечении памяти погибших при защите Отечества"» от 5 апреля 2013 г.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Национальная доктрина образования в Российской Федерации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Концепция патриотического воспитания граждан Российской Федерации, разработка которой обусловлена необходимостью выполнения Государственной программы «Патриотическое воспитание граждан Российской Федерации на 2011–2015 годы».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3648" y="188640"/>
            <a:ext cx="6552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CC"/>
                </a:solidFill>
                <a:latin typeface="Georgia" pitchFamily="18" charset="0"/>
                <a:cs typeface="Times New Roman" pitchFamily="18" charset="0"/>
              </a:rPr>
              <a:t>Нормативно-правовая база</a:t>
            </a:r>
          </a:p>
          <a:p>
            <a:pPr algn="ctr"/>
            <a:r>
              <a:rPr lang="ru-RU" sz="2800" b="1" i="1" dirty="0" smtClean="0">
                <a:solidFill>
                  <a:srgbClr val="0000CC"/>
                </a:solidFill>
                <a:latin typeface="Georgia" pitchFamily="18" charset="0"/>
                <a:cs typeface="Times New Roman" pitchFamily="18" charset="0"/>
              </a:rPr>
              <a:t> по патриотическому воспитанию:</a:t>
            </a:r>
            <a:endParaRPr lang="ru-RU" sz="2800" b="1" i="1" dirty="0">
              <a:solidFill>
                <a:srgbClr val="0000CC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619672" y="908720"/>
            <a:ext cx="6336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u="sng" dirty="0" smtClean="0">
                <a:solidFill>
                  <a:srgbClr val="0000CC"/>
                </a:solidFill>
                <a:latin typeface="Georgia" pitchFamily="18" charset="0"/>
              </a:rPr>
              <a:t>Направления: </a:t>
            </a:r>
          </a:p>
          <a:p>
            <a:pPr algn="ctr"/>
            <a:endParaRPr lang="ru-RU" sz="3600" b="1" i="1" u="sng" dirty="0" smtClean="0">
              <a:solidFill>
                <a:srgbClr val="0000CC"/>
              </a:solidFill>
              <a:latin typeface="Georgia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0000CC"/>
                </a:solidFill>
                <a:latin typeface="Georgia" pitchFamily="18" charset="0"/>
              </a:rPr>
              <a:t>- экологическое</a:t>
            </a:r>
            <a:r>
              <a:rPr lang="en-US" sz="3200" b="1" i="1" dirty="0" smtClean="0">
                <a:solidFill>
                  <a:srgbClr val="0000CC"/>
                </a:solidFill>
                <a:latin typeface="Georgia" pitchFamily="18" charset="0"/>
              </a:rPr>
              <a:t>;</a:t>
            </a:r>
            <a:endParaRPr lang="ru-RU" sz="3200" b="1" i="1" dirty="0" smtClean="0">
              <a:solidFill>
                <a:srgbClr val="0000CC"/>
              </a:solidFill>
              <a:latin typeface="Georgia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0000CC"/>
                </a:solidFill>
                <a:latin typeface="Georgia" pitchFamily="18" charset="0"/>
              </a:rPr>
              <a:t> - историко-краеведческое</a:t>
            </a:r>
            <a:r>
              <a:rPr lang="en-US" sz="3200" b="1" i="1" dirty="0" smtClean="0">
                <a:solidFill>
                  <a:srgbClr val="0000CC"/>
                </a:solidFill>
                <a:latin typeface="Georgia" pitchFamily="18" charset="0"/>
              </a:rPr>
              <a:t>;</a:t>
            </a:r>
            <a:endParaRPr lang="ru-RU" sz="3200" b="1" i="1" dirty="0" smtClean="0">
              <a:solidFill>
                <a:srgbClr val="0000CC"/>
              </a:solidFill>
              <a:latin typeface="Georgia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0000CC"/>
                </a:solidFill>
                <a:latin typeface="Georgia" pitchFamily="18" charset="0"/>
              </a:rPr>
              <a:t> - культурное.</a:t>
            </a:r>
            <a:endParaRPr lang="ru-RU" sz="3200" dirty="0">
              <a:solidFill>
                <a:srgbClr val="0000CC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619672" y="260648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CC"/>
                </a:solidFill>
                <a:latin typeface="Georgia" pitchFamily="18" charset="0"/>
              </a:rPr>
              <a:t>Развивающая среда по нравственно-патриотическому воспитанию</a:t>
            </a:r>
            <a:endParaRPr lang="ru-RU" sz="2400" dirty="0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293096"/>
            <a:ext cx="3713696" cy="229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861048"/>
            <a:ext cx="2232248" cy="277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556792"/>
            <a:ext cx="3307208" cy="220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1412776"/>
            <a:ext cx="229247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820732" y="332656"/>
            <a:ext cx="51275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800" b="1" i="1" dirty="0" smtClean="0">
                <a:solidFill>
                  <a:srgbClr val="0000CC"/>
                </a:solidFill>
                <a:latin typeface="Georgia" pitchFamily="18" charset="0"/>
              </a:rPr>
              <a:t>Тематические занятия</a:t>
            </a:r>
          </a:p>
          <a:p>
            <a:endParaRPr lang="ru-RU" dirty="0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340768"/>
            <a:ext cx="3168352" cy="211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484784"/>
            <a:ext cx="3264452" cy="196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4005064"/>
            <a:ext cx="307234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4005064"/>
            <a:ext cx="3096344" cy="232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437</Words>
  <Application>Microsoft Office PowerPoint</Application>
  <PresentationFormat>Экран (4:3)</PresentationFormat>
  <Paragraphs>79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66</cp:revision>
  <dcterms:modified xsi:type="dcterms:W3CDTF">2020-01-24T02:29:06Z</dcterms:modified>
</cp:coreProperties>
</file>