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8" r:id="rId3"/>
    <p:sldId id="273" r:id="rId4"/>
    <p:sldId id="258" r:id="rId5"/>
    <p:sldId id="275" r:id="rId6"/>
    <p:sldId id="274" r:id="rId7"/>
    <p:sldId id="277" r:id="rId8"/>
    <p:sldId id="278" r:id="rId9"/>
    <p:sldId id="279" r:id="rId10"/>
    <p:sldId id="280" r:id="rId11"/>
    <p:sldId id="282" r:id="rId12"/>
    <p:sldId id="281" r:id="rId13"/>
    <p:sldId id="285" r:id="rId14"/>
    <p:sldId id="286" r:id="rId15"/>
    <p:sldId id="284" r:id="rId16"/>
    <p:sldId id="287" r:id="rId17"/>
    <p:sldId id="289" r:id="rId18"/>
    <p:sldId id="290" r:id="rId19"/>
    <p:sldId id="288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6600CC"/>
    <a:srgbClr val="FF0000"/>
    <a:srgbClr val="66FFFF"/>
    <a:srgbClr val="99FF33"/>
    <a:srgbClr val="00CC99"/>
    <a:srgbClr val="FF9933"/>
    <a:srgbClr val="33CC33"/>
    <a:srgbClr val="FF66FF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9D1CD-0F2A-453F-86E3-3D29FC5075B9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B7B6E-F961-423C-B96F-E66BFCFBC7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B7B6E-F961-423C-B96F-E66BFCFBC7F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B25B1F-56EA-4636-BA43-3D050C07848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8BAF55-76D9-41AC-9932-0D2A9BE0F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25B1F-56EA-4636-BA43-3D050C07848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AF55-76D9-41AC-9932-0D2A9BE0F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B25B1F-56EA-4636-BA43-3D050C07848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8BAF55-76D9-41AC-9932-0D2A9BE0F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25B1F-56EA-4636-BA43-3D050C07848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AF55-76D9-41AC-9932-0D2A9BE0F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B25B1F-56EA-4636-BA43-3D050C07848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A8BAF55-76D9-41AC-9932-0D2A9BE0F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25B1F-56EA-4636-BA43-3D050C07848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AF55-76D9-41AC-9932-0D2A9BE0F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25B1F-56EA-4636-BA43-3D050C07848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AF55-76D9-41AC-9932-0D2A9BE0F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25B1F-56EA-4636-BA43-3D050C07848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AF55-76D9-41AC-9932-0D2A9BE0F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B25B1F-56EA-4636-BA43-3D050C07848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AF55-76D9-41AC-9932-0D2A9BE0F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25B1F-56EA-4636-BA43-3D050C07848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AF55-76D9-41AC-9932-0D2A9BE0F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B25B1F-56EA-4636-BA43-3D050C07848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BAF55-76D9-41AC-9932-0D2A9BE0F1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B25B1F-56EA-4636-BA43-3D050C07848A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A8BAF55-76D9-41AC-9932-0D2A9BE0F1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260649"/>
            <a:ext cx="6480720" cy="753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i="1" dirty="0" smtClean="0">
                <a:solidFill>
                  <a:srgbClr val="7030A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Консультация</a:t>
            </a:r>
          </a:p>
          <a:p>
            <a:pPr algn="ctr"/>
            <a:r>
              <a:rPr lang="ru-RU" altLang="ru-RU" sz="3600" b="1" i="1" dirty="0" smtClean="0">
                <a:solidFill>
                  <a:srgbClr val="7030A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«Организация </a:t>
            </a:r>
          </a:p>
          <a:p>
            <a:pPr algn="ctr"/>
            <a:r>
              <a:rPr lang="ru-RU" altLang="ru-RU" sz="3600" b="1" i="1" dirty="0" smtClean="0">
                <a:solidFill>
                  <a:srgbClr val="7030A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мини-музея в ДОУ»</a:t>
            </a: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endParaRPr lang="ru-RU" alt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endParaRPr lang="ru-RU" alt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endParaRPr lang="ru-RU" alt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endParaRPr lang="ru-RU" alt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endParaRPr lang="ru-RU" alt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endParaRPr lang="ru-RU" alt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endParaRPr lang="ru-RU" altLang="ru-RU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altLang="ru-RU" sz="2000" b="1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Подготовила</a:t>
            </a:r>
            <a:r>
              <a:rPr lang="en-US" altLang="ru-RU" sz="2000" b="1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altLang="ru-RU" sz="2000" b="1" i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sz="2000" b="1" i="1" dirty="0" smtClean="0">
                <a:latin typeface="Georgia" pitchFamily="18" charset="0"/>
              </a:rPr>
              <a:t>Старший воспитатель </a:t>
            </a:r>
          </a:p>
          <a:p>
            <a:pPr algn="r"/>
            <a:r>
              <a:rPr lang="ru-RU" sz="2000" b="1" i="1" dirty="0" smtClean="0">
                <a:latin typeface="Georgia" pitchFamily="18" charset="0"/>
              </a:rPr>
              <a:t>МБДОУ №10</a:t>
            </a:r>
          </a:p>
          <a:p>
            <a:pPr algn="r"/>
            <a:r>
              <a:rPr lang="ru-RU" sz="2000" b="1" i="1" dirty="0" smtClean="0">
                <a:latin typeface="Georgia" pitchFamily="18" charset="0"/>
              </a:rPr>
              <a:t>Е.В. </a:t>
            </a:r>
            <a:r>
              <a:rPr lang="ru-RU" sz="2000" b="1" i="1" dirty="0" err="1" smtClean="0">
                <a:latin typeface="Georgia" pitchFamily="18" charset="0"/>
              </a:rPr>
              <a:t>Лисовенко</a:t>
            </a:r>
            <a:endParaRPr lang="ru-RU" sz="2000" b="1" i="1" dirty="0" smtClean="0">
              <a:latin typeface="Georgia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>
              <a:lnSpc>
                <a:spcPct val="106000"/>
              </a:lnSpc>
              <a:spcAft>
                <a:spcPts val="800"/>
              </a:spcAft>
            </a:pPr>
            <a:endParaRPr lang="ru-RU" altLang="ru-RU" sz="2400" b="1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ru-RU" alt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1200" b="1" i="1" dirty="0" smtClean="0">
                <a:ea typeface="Calibri" pitchFamily="34" charset="0"/>
                <a:cs typeface="Times New Roman" pitchFamily="18" charset="0"/>
              </a:rPr>
              <a:t>  </a:t>
            </a:r>
            <a:endParaRPr lang="ru-RU" altLang="ru-RU" sz="10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857356" y="0"/>
            <a:ext cx="7286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587727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75857" y="62373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Georgia" pitchFamily="18" charset="0"/>
              </a:rPr>
              <a:t>Боготол  2020 г.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132856"/>
            <a:ext cx="36484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88640"/>
            <a:ext cx="68407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Принципы организации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 мини-музея:</a:t>
            </a:r>
            <a:endParaRPr lang="ru-RU" sz="2400" b="1" dirty="0" smtClean="0"/>
          </a:p>
          <a:p>
            <a:r>
              <a:rPr lang="ru-RU" sz="2400" b="1" i="1" dirty="0" smtClean="0">
                <a:latin typeface="Georgia" pitchFamily="18" charset="0"/>
              </a:rPr>
              <a:t>1. Интеграция</a:t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2.  Деятельность и интерактивность</a:t>
            </a:r>
          </a:p>
          <a:p>
            <a:r>
              <a:rPr lang="ru-RU" sz="2400" b="1" i="1" dirty="0" smtClean="0">
                <a:latin typeface="Georgia" pitchFamily="18" charset="0"/>
              </a:rPr>
              <a:t>3. Научность</a:t>
            </a:r>
          </a:p>
          <a:p>
            <a:r>
              <a:rPr lang="ru-RU" sz="2400" b="1" i="1" dirty="0" smtClean="0">
                <a:latin typeface="Georgia" pitchFamily="18" charset="0"/>
              </a:rPr>
              <a:t>4. </a:t>
            </a:r>
            <a:r>
              <a:rPr lang="ru-RU" sz="2400" b="1" i="1" dirty="0" err="1" smtClean="0">
                <a:latin typeface="Georgia" pitchFamily="18" charset="0"/>
              </a:rPr>
              <a:t>Природосообразность</a:t>
            </a:r>
            <a:r>
              <a:rPr lang="ru-RU" sz="2400" b="1" i="1" dirty="0" smtClean="0">
                <a:latin typeface="Georgia" pitchFamily="18" charset="0"/>
              </a:rPr>
              <a:t/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5. </a:t>
            </a:r>
            <a:r>
              <a:rPr lang="ru-RU" sz="2400" b="1" i="1" dirty="0" err="1" smtClean="0">
                <a:latin typeface="Georgia" pitchFamily="18" charset="0"/>
              </a:rPr>
              <a:t>Культуросообразность</a:t>
            </a:r>
            <a:r>
              <a:rPr lang="ru-RU" sz="2400" b="1" i="1" dirty="0" smtClean="0">
                <a:latin typeface="Georgia" pitchFamily="18" charset="0"/>
              </a:rPr>
              <a:t/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6. </a:t>
            </a:r>
            <a:r>
              <a:rPr lang="ru-RU" sz="2400" b="1" i="1" dirty="0" err="1" smtClean="0">
                <a:latin typeface="Georgia" pitchFamily="18" charset="0"/>
              </a:rPr>
              <a:t>Гуманизация</a:t>
            </a:r>
            <a:endParaRPr lang="ru-RU" sz="2400" b="1" i="1" dirty="0" smtClean="0">
              <a:latin typeface="Georgia" pitchFamily="18" charset="0"/>
            </a:endParaRPr>
          </a:p>
          <a:p>
            <a:r>
              <a:rPr lang="ru-RU" sz="2400" b="1" i="1" dirty="0" smtClean="0">
                <a:latin typeface="Georgia" pitchFamily="18" charset="0"/>
              </a:rPr>
              <a:t>7. Динамичность и вариативность</a:t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8. Разнообразие</a:t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9. </a:t>
            </a:r>
            <a:r>
              <a:rPr lang="ru-RU" sz="2400" b="1" i="1" dirty="0" err="1" smtClean="0">
                <a:latin typeface="Georgia" pitchFamily="18" charset="0"/>
              </a:rPr>
              <a:t>Экологичность</a:t>
            </a:r>
            <a:r>
              <a:rPr lang="ru-RU" sz="2400" b="1" i="1" dirty="0" smtClean="0">
                <a:latin typeface="Georgia" pitchFamily="18" charset="0"/>
              </a:rPr>
              <a:t> </a:t>
            </a:r>
          </a:p>
          <a:p>
            <a:r>
              <a:rPr lang="ru-RU" sz="2400" b="1" i="1" dirty="0" smtClean="0">
                <a:latin typeface="Georgia" pitchFamily="18" charset="0"/>
              </a:rPr>
              <a:t>10. Безопасность</a:t>
            </a:r>
          </a:p>
          <a:p>
            <a:r>
              <a:rPr lang="ru-RU" sz="2400" b="1" i="1" dirty="0" smtClean="0">
                <a:latin typeface="Georgia" pitchFamily="18" charset="0"/>
              </a:rPr>
              <a:t>11. Глобализм и регионализм </a:t>
            </a:r>
            <a:br>
              <a:rPr lang="ru-RU" sz="2400" b="1" i="1" dirty="0" smtClean="0">
                <a:latin typeface="Georgia" pitchFamily="18" charset="0"/>
              </a:rPr>
            </a:br>
            <a:r>
              <a:rPr lang="ru-RU" sz="2400" b="1" i="1" dirty="0" smtClean="0">
                <a:latin typeface="Georgia" pitchFamily="18" charset="0"/>
              </a:rPr>
              <a:t>12. </a:t>
            </a:r>
            <a:r>
              <a:rPr lang="ru-RU" sz="2400" b="1" i="1" dirty="0" err="1" smtClean="0">
                <a:latin typeface="Georgia" pitchFamily="18" charset="0"/>
              </a:rPr>
              <a:t>Креативность</a:t>
            </a:r>
            <a:endParaRPr lang="ru-RU" sz="2400" b="1" i="1" dirty="0" smtClean="0">
              <a:latin typeface="Georgia" pitchFamily="18" charset="0"/>
            </a:endParaRPr>
          </a:p>
          <a:p>
            <a:r>
              <a:rPr lang="ru-RU" sz="2400" b="1" i="1" dirty="0" smtClean="0">
                <a:latin typeface="Georgia" pitchFamily="18" charset="0"/>
              </a:rPr>
              <a:t>13. Непрерывность </a:t>
            </a:r>
          </a:p>
          <a:p>
            <a:r>
              <a:rPr lang="ru-RU" sz="2400" b="1" i="1" dirty="0" smtClean="0">
                <a:latin typeface="Georgia" pitchFamily="18" charset="0"/>
              </a:rPr>
              <a:t>14. Партнёрство</a:t>
            </a:r>
          </a:p>
          <a:p>
            <a:pPr algn="ctr"/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7655" name="AutoShape 7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s://fsd.multiurok.ru/html/2019/10/09/s_5d9dd22a0cc56/1220291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https://www.maam.ru/upload/blogs/detsad-340920-14899355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23729" y="593394"/>
            <a:ext cx="676875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Особенности расположения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мини-музея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ru-RU" sz="2800" b="1" i="1" dirty="0" smtClean="0">
                <a:latin typeface="Georgia" pitchFamily="18" charset="0"/>
              </a:rPr>
              <a:t>1. </a:t>
            </a:r>
            <a:r>
              <a:rPr lang="en-US" sz="2800" b="1" i="1" dirty="0" err="1" smtClean="0">
                <a:latin typeface="Georgia" pitchFamily="18" charset="0"/>
              </a:rPr>
              <a:t>Групповое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en-US" sz="2800" b="1" i="1" dirty="0" err="1" smtClean="0">
                <a:latin typeface="Georgia" pitchFamily="18" charset="0"/>
              </a:rPr>
              <a:t>помещение</a:t>
            </a:r>
            <a:endParaRPr lang="en-US" sz="2800" b="1" i="1" dirty="0" smtClean="0"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Georgia" pitchFamily="18" charset="0"/>
              </a:rPr>
              <a:t>2. </a:t>
            </a:r>
            <a:r>
              <a:rPr lang="en-US" sz="2800" b="1" i="1" dirty="0" err="1" smtClean="0">
                <a:latin typeface="Georgia" pitchFamily="18" charset="0"/>
              </a:rPr>
              <a:t>Раздевальная</a:t>
            </a: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en-US" sz="2800" b="1" i="1" dirty="0" err="1" smtClean="0">
                <a:latin typeface="Georgia" pitchFamily="18" charset="0"/>
              </a:rPr>
              <a:t>комната</a:t>
            </a:r>
            <a:endParaRPr lang="en-US" sz="2800" b="1" i="1" dirty="0" smtClean="0"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Georgia" pitchFamily="18" charset="0"/>
              </a:rPr>
              <a:t> </a:t>
            </a:r>
            <a:r>
              <a:rPr lang="ru-RU" sz="2800" b="1" i="1" dirty="0" smtClean="0">
                <a:latin typeface="Georgia" pitchFamily="18" charset="0"/>
              </a:rPr>
              <a:t>3. </a:t>
            </a:r>
            <a:r>
              <a:rPr lang="en-US" sz="2800" b="1" i="1" dirty="0" err="1" smtClean="0">
                <a:latin typeface="Georgia" pitchFamily="18" charset="0"/>
              </a:rPr>
              <a:t>Холл</a:t>
            </a:r>
            <a:endParaRPr lang="en-US" sz="2800" b="1" i="1" dirty="0" smtClean="0"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Georgia" pitchFamily="18" charset="0"/>
              </a:rPr>
              <a:t>4. Спальня</a:t>
            </a:r>
            <a:endParaRPr lang="en-US" sz="2800" b="1" i="1" dirty="0" smtClean="0"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88640"/>
            <a:ext cx="2195289" cy="292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 descr="https://ds04.infourok.ru/uploads/ex/0640/0007804f-aeda3b52/hello_html_m480c8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573016"/>
            <a:ext cx="3096344" cy="2677919"/>
          </a:xfrm>
          <a:prstGeom prst="rect">
            <a:avLst/>
          </a:prstGeom>
          <a:noFill/>
        </p:spPr>
      </p:pic>
      <p:sp>
        <p:nvSpPr>
          <p:cNvPr id="27655" name="AutoShape 7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43" t="2095" r="3925" b="14476"/>
          <a:stretch/>
        </p:blipFill>
        <p:spPr>
          <a:xfrm>
            <a:off x="5868144" y="2996952"/>
            <a:ext cx="2154436" cy="3615491"/>
          </a:xfrm>
          <a:prstGeom prst="rect">
            <a:avLst/>
          </a:prstGeom>
        </p:spPr>
      </p:pic>
      <p:sp>
        <p:nvSpPr>
          <p:cNvPr id="27659" name="AutoShape 11" descr="https://fsd.multiurok.ru/html/2019/10/09/s_5d9dd22a0cc56/1220291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https://www.maam.ru/upload/blogs/detsad-340920-14899355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32656"/>
            <a:ext cx="3312368" cy="248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7655" name="AutoShape 7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s://fsd.multiurok.ru/html/2019/10/09/s_5d9dd22a0cc56/1220291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https://www.maam.ru/upload/blogs/detsad-340920-14899355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23729" y="2163054"/>
            <a:ext cx="67687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123728" y="26064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Горизонтальная плоскость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307142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24744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293096"/>
            <a:ext cx="3455937" cy="23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764704"/>
            <a:ext cx="2448272" cy="326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7655" name="AutoShape 7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s://fsd.multiurok.ru/html/2019/10/09/s_5d9dd22a0cc56/1220291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https://www.maam.ru/upload/blogs/detsad-340920-14899355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123729" y="2163054"/>
            <a:ext cx="67687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123728" y="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Вертикальная плоскость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76672"/>
            <a:ext cx="2160240" cy="287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620688"/>
            <a:ext cx="2952246" cy="221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509120"/>
            <a:ext cx="3096344" cy="206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7" y="4437112"/>
            <a:ext cx="2832315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2564904"/>
            <a:ext cx="2520280" cy="219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7655" name="AutoShape 7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s://fsd.multiurok.ru/html/2019/10/09/s_5d9dd22a0cc56/1220291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https://www.maam.ru/upload/blogs/detsad-340920-14899355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411759" y="310582"/>
            <a:ext cx="6048673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Этапы мини-музея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1. Подготовительный этап</a:t>
            </a:r>
          </a:p>
          <a:p>
            <a:pPr algn="ctr"/>
            <a:r>
              <a:rPr lang="ru-RU" sz="2800" i="1" dirty="0" smtClean="0">
                <a:latin typeface="Georgia" pitchFamily="18" charset="0"/>
              </a:rPr>
              <a:t>(выбор темы мини – музея, определение путей создания мини – музея).</a:t>
            </a:r>
          </a:p>
          <a:p>
            <a:r>
              <a:rPr lang="ru-RU" sz="2800" i="1" dirty="0" smtClean="0">
                <a:latin typeface="Georgia" pitchFamily="18" charset="0"/>
              </a:rPr>
              <a:t> </a:t>
            </a:r>
          </a:p>
          <a:p>
            <a:endParaRPr lang="ru-RU" sz="2800" b="1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Georgia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284984"/>
            <a:ext cx="3942796" cy="291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7655" name="AutoShape 7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s://fsd.multiurok.ru/html/2019/10/09/s_5d9dd22a0cc56/1220291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https://www.maam.ru/upload/blogs/detsad-340920-14899355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483768" y="260648"/>
            <a:ext cx="6048673" cy="615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Georgia" pitchFamily="18" charset="0"/>
              </a:rPr>
              <a:t>2</a:t>
            </a:r>
            <a:r>
              <a:rPr lang="ru-RU" sz="2800" b="1" i="1" dirty="0" smtClean="0">
                <a:latin typeface="Georgia" pitchFamily="18" charset="0"/>
              </a:rPr>
              <a:t>. Практический этап</a:t>
            </a:r>
          </a:p>
          <a:p>
            <a:pPr algn="ctr"/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(создание мини – музея</a:t>
            </a:r>
            <a:r>
              <a:rPr lang="en-US" sz="2400" i="1" dirty="0" smtClean="0">
                <a:latin typeface="Georgia" pitchFamily="18" charset="0"/>
              </a:rPr>
              <a:t>:</a:t>
            </a:r>
            <a:r>
              <a:rPr lang="ru-RU" sz="2400" i="1" dirty="0" smtClean="0">
                <a:latin typeface="Georgia" pitchFamily="18" charset="0"/>
              </a:rPr>
              <a:t> оформление, изготовление оборудования, сбор экспонатов, их группировка, оформление коллекций</a:t>
            </a:r>
            <a:r>
              <a:rPr lang="en-US" sz="2400" i="1" dirty="0" smtClean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и т.д.).</a:t>
            </a:r>
            <a:r>
              <a:rPr lang="ru-RU" sz="2400" b="1" dirty="0" smtClean="0"/>
              <a:t> </a:t>
            </a: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b="1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Georgia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12976"/>
            <a:ext cx="4104456" cy="297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7655" name="AutoShape 7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s://fsd.multiurok.ru/html/2019/10/09/s_5d9dd22a0cc56/1220291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https://www.maam.ru/upload/blogs/detsad-340920-14899355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051720" y="282233"/>
            <a:ext cx="6768752" cy="932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Схема описания экспоната</a:t>
            </a:r>
            <a:endParaRPr lang="ru-RU" sz="2800" dirty="0" smtClean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2000" i="1" dirty="0" smtClean="0">
                <a:latin typeface="Georgia" pitchFamily="18" charset="0"/>
              </a:rPr>
              <a:t>- Рисунок (фотография) экспоната.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i="1" dirty="0" smtClean="0">
                <a:latin typeface="Georgia" pitchFamily="18" charset="0"/>
              </a:rPr>
              <a:t>- Название экспоната.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i="1" dirty="0" smtClean="0">
                <a:latin typeface="Georgia" pitchFamily="18" charset="0"/>
              </a:rPr>
              <a:t>- Где собран (указывается место сбора, его особенности, страна, среда) / Как изготовлен (материал)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i="1" dirty="0" smtClean="0">
                <a:latin typeface="Georgia" pitchFamily="18" charset="0"/>
              </a:rPr>
              <a:t>- Кем собран / изготовлен (ФИО «дарителя»).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i="1" dirty="0" smtClean="0">
                <a:latin typeface="Georgia" pitchFamily="18" charset="0"/>
              </a:rPr>
              <a:t>- Краткая информация об экспонате (где встречается, почему такое название, особенности)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i="1" dirty="0" smtClean="0">
                <a:latin typeface="Georgia" pitchFamily="18" charset="0"/>
              </a:rPr>
              <a:t>- Как использовать в работе с детьми: при изучении каких тем используется экспонат; на что обратить внимание при работе с детьми; какие виды деятельности можно использовать (экспериментирование, рисование, моделирование).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i="1" dirty="0" smtClean="0">
                <a:latin typeface="Georgia" pitchFamily="18" charset="0"/>
              </a:rPr>
              <a:t>- Дополнительная литература: перечисляется литература, в которой имеются сведения об экспонате, иллюстрации с его изображением и др.</a:t>
            </a:r>
            <a:endParaRPr lang="ru-RU" sz="2000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b="1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Georgia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7655" name="AutoShape 7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s://fsd.multiurok.ru/html/2019/10/09/s_5d9dd22a0cc56/1220291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https://www.maam.ru/upload/blogs/detsad-340920-14899355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979712" y="528802"/>
            <a:ext cx="7164288" cy="88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Правила поведения в мини-музее</a:t>
            </a: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:</a:t>
            </a:r>
          </a:p>
          <a:p>
            <a:r>
              <a:rPr lang="ru-RU" sz="2800" i="1" dirty="0" smtClean="0">
                <a:latin typeface="Georgia" pitchFamily="18" charset="0"/>
              </a:rPr>
              <a:t/>
            </a:r>
            <a:br>
              <a:rPr lang="ru-RU" sz="28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* Экспонаты в мини-музее разрешается трогать руками.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* Экспонаты нужно возвращать на место и ставить красиво и аккуратно.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* Экспонаты нельзя ломать и забирать домой.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* Можно и нужно: задавать вопросы об экспонатах, составлять рассказы и сочинять истории.</a:t>
            </a:r>
            <a:br>
              <a:rPr lang="ru-RU" sz="2400" i="1" dirty="0" smtClean="0">
                <a:latin typeface="Georgia" pitchFamily="18" charset="0"/>
              </a:rPr>
            </a:br>
            <a:r>
              <a:rPr lang="ru-RU" sz="2400" i="1" dirty="0" smtClean="0">
                <a:latin typeface="Georgia" pitchFamily="18" charset="0"/>
              </a:rPr>
              <a:t>* Приветствуется пополнение музея новыми экспонатами и творческими работами.</a:t>
            </a:r>
          </a:p>
          <a:p>
            <a:r>
              <a:rPr lang="ru-RU" sz="2400" i="1" dirty="0" smtClean="0">
                <a:latin typeface="Georgia" pitchFamily="18" charset="0"/>
              </a:rPr>
              <a:t> </a:t>
            </a: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b="1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sz="2800" i="1" dirty="0" smtClean="0"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Georgia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7655" name="AutoShape 7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s://fsd.multiurok.ru/html/2019/10/09/s_5d9dd22a0cc56/1220291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https://www.maam.ru/upload/blogs/detsad-340920-14899355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411759" y="412997"/>
            <a:ext cx="604867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3</a:t>
            </a:r>
            <a:r>
              <a:rPr lang="ru-RU" sz="2800" b="1" i="1" dirty="0" smtClean="0">
                <a:latin typeface="Georgia" pitchFamily="18" charset="0"/>
              </a:rPr>
              <a:t>. Обобщающий этап </a:t>
            </a:r>
            <a:r>
              <a:rPr lang="ru-RU" sz="2800" i="1" dirty="0" smtClean="0">
                <a:latin typeface="Georgia" pitchFamily="18" charset="0"/>
              </a:rPr>
              <a:t>(проведение экскурсий</a:t>
            </a:r>
            <a:r>
              <a:rPr lang="ru-RU" sz="2800" i="1" dirty="0" smtClean="0">
                <a:latin typeface="Georgia" pitchFamily="18" charset="0"/>
              </a:rPr>
              <a:t>) </a:t>
            </a:r>
            <a:endParaRPr lang="ru-RU" sz="2800" i="1" dirty="0" smtClean="0">
              <a:latin typeface="Georgia" pitchFamily="18" charset="0"/>
            </a:endParaRPr>
          </a:p>
          <a:p>
            <a:pPr algn="ctr"/>
            <a:endParaRPr lang="ru-RU" sz="2800" i="1" dirty="0" smtClean="0">
              <a:latin typeface="Georgia" pitchFamily="18" charset="0"/>
            </a:endParaRPr>
          </a:p>
          <a:p>
            <a:pPr algn="ctr"/>
            <a:endParaRPr lang="ru-RU" sz="2800" b="1" i="1" dirty="0" smtClean="0">
              <a:latin typeface="Georgia" pitchFamily="18" charset="0"/>
            </a:endParaRPr>
          </a:p>
          <a:p>
            <a:pPr algn="ctr"/>
            <a:endParaRPr lang="ru-RU" sz="2800" i="1" dirty="0" smtClean="0">
              <a:latin typeface="Georgia" pitchFamily="18" charset="0"/>
            </a:endParaRPr>
          </a:p>
          <a:p>
            <a:pPr algn="ctr"/>
            <a:endParaRPr lang="ru-RU" sz="2800" i="1" dirty="0" smtClean="0">
              <a:latin typeface="Georgia" pitchFamily="18" charset="0"/>
            </a:endParaRPr>
          </a:p>
          <a:p>
            <a:pPr algn="ctr"/>
            <a:endParaRPr lang="ru-RU" sz="2800" i="1" dirty="0" smtClean="0">
              <a:latin typeface="Georg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smtClean="0">
                <a:latin typeface="Georgia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348880"/>
            <a:ext cx="3456384" cy="259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060848"/>
            <a:ext cx="3200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981261" y="51346"/>
            <a:ext cx="6911219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Музей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от греческого  «</a:t>
            </a:r>
            <a:r>
              <a:rPr lang="en-US" sz="2400" b="1" i="1" dirty="0" err="1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museion</a:t>
            </a:r>
            <a:r>
              <a:rPr lang="ru-RU" sz="24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 -«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храм муз»;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научно-исследовательское учреждение, осуществляющее хранение, изучение и популяризацию памятников истории, материальной и духовной культуры.</a:t>
            </a:r>
            <a:r>
              <a:rPr lang="ru-RU" sz="2400" b="1" i="1" dirty="0">
                <a:latin typeface="Georgia" pitchFamily="18" charset="0"/>
                <a:cs typeface="Times New Roman" pitchFamily="18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5710410" cy="3062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8864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27655" name="AutoShape 7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detsad3.tomsk.ru/wp-content/uploads/2016/06/image2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s://fsd.multiurok.ru/html/2019/10/09/s_5d9dd22a0cc56/1220291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https://www.maam.ru/upload/blogs/detsad-340920-14899355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411759" y="2108461"/>
            <a:ext cx="604867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i="1" dirty="0" smtClean="0">
                <a:solidFill>
                  <a:srgbClr val="7030A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kumimoji="0" lang="en-US" sz="5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Georgia" pitchFamily="18" charset="0"/>
            </a:endParaRPr>
          </a:p>
        </p:txBody>
      </p:sp>
      <p:sp>
        <p:nvSpPr>
          <p:cNvPr id="44034" name="AutoShape 2" descr="https://pbs.twimg.com/media/C3vzYlXW8AMg80I.jpg: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981261" y="1015661"/>
            <a:ext cx="6911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63691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8" name="Picture 2" descr="ÐÐ°Ð»ÐµÑÐµÑ Ð£ÑÑÐ¸ÑÐ¸ Ð²Ð¾ Ð¤Ð»Ð¾ÑÐµÐ½Ñ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3888432" cy="1997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Ð°ÑÑÐ¸Ð½ÐºÐ¸ Ð¿Ð¾ Ð·Ð°Ð¿ÑÐ¾ÑÑ Ð»ÑÐ²Ñ ÑÐ¾ÑÐ¾ ÑÐ½Ð°ÑÑÐ¶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248472" cy="2173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ÐÐ°ÑÑÐ¸Ð½ÐºÐ¸ Ð¿Ð¾ Ð·Ð°Ð¿ÑÐ¾ÑÑ ÐÑÐ°Ð´Ð¾ Ð¼ÑÐ·ÐµÐ¹ ÑÐ¾ÑÐ¾ ÑÐ½Ð°ÑÑÐ¶Ð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81128"/>
            <a:ext cx="3960440" cy="2026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2160" y="76470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Уффици (Флоренция)</a:t>
            </a:r>
            <a:endParaRPr lang="ru-RU" sz="2800" i="1" dirty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5" y="2996952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Лувр (Франция)</a:t>
            </a:r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72200" y="51571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Georgia" pitchFamily="18" charset="0"/>
              </a:rPr>
              <a:t>Прадо (Испания)</a:t>
            </a: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290"/>
            <a:ext cx="9144000" cy="707229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411760" y="2898988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 i="1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88640"/>
            <a:ext cx="6462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Музей - </a:t>
            </a:r>
            <a:r>
              <a:rPr lang="ru-RU" sz="2800" b="1" i="1" dirty="0" smtClean="0">
                <a:latin typeface="Georgia" pitchFamily="18" charset="0"/>
              </a:rPr>
              <a:t>это способ сохранения культурных ценностей, передачи памяти о прошлом, полезной информации из поколения в поколение. 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80928"/>
            <a:ext cx="6184745" cy="279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981261" y="1015661"/>
            <a:ext cx="6911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63691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95736" y="432547"/>
            <a:ext cx="65527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Согласно ФГОС ДО п. 1.4.,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одним из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основных принципов дошкольного образования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является: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- приобщение детей к 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социокультурным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нормам, традициям семьи, общества и государства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формирование познавательных интересов и познавательных действий ребёнка в различных видах деятельности.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981261" y="338553"/>
            <a:ext cx="691121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Музейная педагогика –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одна из инновационных технологий в сфере личностного воспитания детей</a:t>
            </a:r>
            <a:r>
              <a:rPr lang="ru-RU" sz="2800" b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636912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Цель: 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приобщение к музеям подрастающего поколения, творческое развитие личности.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188640"/>
            <a:ext cx="669674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Мини-музей в ДОУ — </a:t>
            </a:r>
          </a:p>
          <a:p>
            <a:pPr algn="ctr"/>
            <a:r>
              <a:rPr lang="ru-RU" sz="2800" b="1" i="1" dirty="0" smtClean="0">
                <a:latin typeface="Georgia" pitchFamily="18" charset="0"/>
              </a:rPr>
              <a:t>это опробованная, прогрессивная форма педагогической деятельности. </a:t>
            </a:r>
            <a:endParaRPr lang="ru-RU" sz="28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endParaRPr lang="ru-RU" sz="28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 Цель мини-музеев –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latin typeface="Georgia" pitchFamily="18" charset="0"/>
              </a:rPr>
              <a:t>подготовка юного поколения к взрослой жизни через реализацию направления «музейная педагогика» и с помощью музейных средств, приобщение детей и их родителей к музейному искусству.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188640"/>
            <a:ext cx="669674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 </a:t>
            </a:r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Задачи мини-музея:</a:t>
            </a:r>
            <a:endParaRPr lang="ru-RU" sz="3200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r>
              <a:rPr lang="ru-RU" sz="2400" dirty="0" smtClean="0"/>
              <a:t>• </a:t>
            </a:r>
            <a:r>
              <a:rPr lang="ru-RU" sz="2400" b="1" i="1" dirty="0" smtClean="0">
                <a:latin typeface="Georgia" pitchFamily="18" charset="0"/>
              </a:rPr>
              <a:t>знакомит детей с тем, что им действительно интересно;</a:t>
            </a:r>
          </a:p>
          <a:p>
            <a:r>
              <a:rPr lang="ru-RU" sz="2400" b="1" i="1" dirty="0" smtClean="0">
                <a:latin typeface="Georgia" pitchFamily="18" charset="0"/>
              </a:rPr>
              <a:t>• дает возможность познакомить дошкольников с историей разных предметов и вещей, которые их окружают;</a:t>
            </a:r>
          </a:p>
          <a:p>
            <a:r>
              <a:rPr lang="ru-RU" sz="2400" b="1" i="1" dirty="0" smtClean="0">
                <a:latin typeface="Georgia" pitchFamily="18" charset="0"/>
              </a:rPr>
              <a:t>• развивают способность к эстетическому созерцанию и сопереживанию;</a:t>
            </a:r>
          </a:p>
          <a:p>
            <a:r>
              <a:rPr lang="ru-RU" sz="2400" b="1" i="1" dirty="0" smtClean="0">
                <a:latin typeface="Georgia" pitchFamily="18" charset="0"/>
              </a:rPr>
              <a:t>• формирует способность к художественному восприятию действительности;</a:t>
            </a:r>
          </a:p>
          <a:p>
            <a:r>
              <a:rPr lang="ru-RU" sz="2400" b="1" i="1" dirty="0" smtClean="0">
                <a:latin typeface="Georgia" pitchFamily="18" charset="0"/>
              </a:rPr>
              <a:t>• учит создавать своими руками выставки, экспозиции, подбирать экспонаты для музея, проводить экскурсии.</a:t>
            </a:r>
          </a:p>
          <a:p>
            <a:r>
              <a:rPr lang="ru-RU" sz="2400" b="1" i="1" dirty="0" smtClean="0">
                <a:latin typeface="Georgia" pitchFamily="18" charset="0"/>
              </a:rPr>
              <a:t> 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03-003-Opyt-B.-Frankl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9712" y="1484784"/>
            <a:ext cx="68407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Группы 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Georgia" pitchFamily="18" charset="0"/>
              </a:rPr>
              <a:t>музейных предметов:</a:t>
            </a:r>
          </a:p>
          <a:p>
            <a:pPr algn="ctr"/>
            <a:endParaRPr lang="ru-RU" sz="28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i="1" dirty="0" smtClean="0">
                <a:latin typeface="Georgia" pitchFamily="18" charset="0"/>
              </a:rPr>
              <a:t>Подлинные памятники</a:t>
            </a:r>
          </a:p>
          <a:p>
            <a:pPr marL="514350" indent="-514350">
              <a:buFontTx/>
              <a:buAutoNum type="arabicPeriod"/>
            </a:pPr>
            <a:r>
              <a:rPr lang="ru-RU" sz="2800" b="1" i="1" dirty="0" smtClean="0">
                <a:latin typeface="Georgia" pitchFamily="18" charset="0"/>
              </a:rPr>
              <a:t> Предметы, изготовленные специально для пополнения экспозиции.</a:t>
            </a:r>
          </a:p>
          <a:p>
            <a:pPr algn="ctr"/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734</TotalTime>
  <Words>399</Words>
  <Application>Microsoft Office PowerPoint</Application>
  <PresentationFormat>Экран (4:3)</PresentationFormat>
  <Paragraphs>135</Paragraphs>
  <Slides>20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Влад-ПК</dc:creator>
  <cp:lastModifiedBy>Admin</cp:lastModifiedBy>
  <cp:revision>79</cp:revision>
  <dcterms:created xsi:type="dcterms:W3CDTF">2016-10-24T07:57:03Z</dcterms:created>
  <dcterms:modified xsi:type="dcterms:W3CDTF">2020-03-24T04:20:21Z</dcterms:modified>
</cp:coreProperties>
</file>