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5" r:id="rId2"/>
    <p:sldId id="259" r:id="rId3"/>
    <p:sldId id="298" r:id="rId4"/>
    <p:sldId id="299" r:id="rId5"/>
    <p:sldId id="300" r:id="rId6"/>
    <p:sldId id="263" r:id="rId7"/>
    <p:sldId id="303" r:id="rId8"/>
    <p:sldId id="304" r:id="rId9"/>
    <p:sldId id="290" r:id="rId10"/>
    <p:sldId id="289" r:id="rId11"/>
    <p:sldId id="288" r:id="rId12"/>
    <p:sldId id="281" r:id="rId13"/>
    <p:sldId id="305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DE649B-6BC2-4737-88ED-7EE126D3D9F7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40324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Georgia" pitchFamily="18" charset="0"/>
              </a:rPr>
              <a:t>«Метод проектов в ДОУ как инновационная педагогическая технология» </a:t>
            </a:r>
            <a:r>
              <a:rPr lang="ru-RU" i="1" dirty="0" smtClean="0">
                <a:latin typeface="Georgia" pitchFamily="18" charset="0"/>
              </a:rPr>
              <a:t/>
            </a:r>
            <a:br>
              <a:rPr lang="ru-RU" i="1" dirty="0" smtClean="0">
                <a:latin typeface="Georgia" pitchFamily="18" charset="0"/>
              </a:rPr>
            </a:b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2031504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endParaRPr lang="ru-RU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ru-RU" sz="4000" b="1" i="1" dirty="0" smtClean="0"/>
              <a:t>Подготовила:</a:t>
            </a:r>
          </a:p>
          <a:p>
            <a:pPr algn="r">
              <a:buNone/>
            </a:pPr>
            <a:r>
              <a:rPr lang="ru-RU" sz="4000" b="1" i="1" dirty="0" smtClean="0"/>
              <a:t>старший воспитатель </a:t>
            </a:r>
          </a:p>
          <a:p>
            <a:pPr algn="r">
              <a:buNone/>
            </a:pPr>
            <a:r>
              <a:rPr lang="ru-RU" sz="4000" b="1" i="1" dirty="0" smtClean="0"/>
              <a:t>МБДОУ №10</a:t>
            </a:r>
          </a:p>
          <a:p>
            <a:pPr algn="r">
              <a:buNone/>
            </a:pPr>
            <a:r>
              <a:rPr lang="ru-RU" sz="4000" b="1" i="1" dirty="0" err="1" smtClean="0"/>
              <a:t>Лисовенко</a:t>
            </a:r>
            <a:r>
              <a:rPr lang="ru-RU" sz="4000" b="1" i="1" dirty="0" smtClean="0"/>
              <a:t> Е.В..</a:t>
            </a:r>
            <a:endParaRPr lang="ru-RU" sz="4000" b="1" i="1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7" y="1412775"/>
          <a:ext cx="6047688" cy="4005694"/>
        </p:xfrm>
        <a:graphic>
          <a:graphicData uri="http://schemas.openxmlformats.org/drawingml/2006/table">
            <a:tbl>
              <a:tblPr/>
              <a:tblGrid>
                <a:gridCol w="3096344"/>
                <a:gridCol w="2951344"/>
              </a:tblGrid>
              <a:tr h="545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7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3024336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Проект - это  деятельность, которая:</a:t>
            </a:r>
            <a:b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Georgia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541588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Georgia" pitchFamily="18" charset="0"/>
              </a:rPr>
              <a:t>направлена на достижение конкретной цели;</a:t>
            </a:r>
          </a:p>
          <a:p>
            <a:r>
              <a:rPr lang="ru-RU" b="1" i="1" dirty="0" smtClean="0">
                <a:latin typeface="Georgia" pitchFamily="18" charset="0"/>
              </a:rPr>
              <a:t>производит конечные результаты;</a:t>
            </a:r>
          </a:p>
          <a:p>
            <a:r>
              <a:rPr lang="ru-RU" b="1" i="1" dirty="0" smtClean="0">
                <a:latin typeface="Georgia" pitchFamily="18" charset="0"/>
              </a:rPr>
              <a:t> состоит из последовательности взаимосвязанных работ;</a:t>
            </a:r>
          </a:p>
          <a:p>
            <a:r>
              <a:rPr lang="ru-RU" b="1" i="1" dirty="0" smtClean="0">
                <a:latin typeface="Georgia" pitchFamily="18" charset="0"/>
              </a:rPr>
              <a:t> имеет обозначенные временные рамки, т. е. дату начала и окончания;</a:t>
            </a:r>
          </a:p>
          <a:p>
            <a:r>
              <a:rPr lang="ru-RU" b="1" i="1" dirty="0" smtClean="0">
                <a:latin typeface="Georgia" pitchFamily="18" charset="0"/>
              </a:rPr>
              <a:t>использует ограниченное количество ресурсов; финансовых, человеческих, информационных.</a:t>
            </a:r>
          </a:p>
          <a:p>
            <a:pPr>
              <a:buNone/>
            </a:pPr>
            <a:endParaRPr lang="ru-RU" b="1" i="1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7" y="1412775"/>
          <a:ext cx="6047688" cy="4005694"/>
        </p:xfrm>
        <a:graphic>
          <a:graphicData uri="http://schemas.openxmlformats.org/drawingml/2006/table">
            <a:tbl>
              <a:tblPr/>
              <a:tblGrid>
                <a:gridCol w="3096344"/>
                <a:gridCol w="2951344"/>
              </a:tblGrid>
              <a:tr h="545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7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2736304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Проект – это 5 «П»:</a:t>
            </a:r>
            <a:b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Georgia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5487888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Georgia" pitchFamily="18" charset="0"/>
              </a:rPr>
              <a:t>Проблема;</a:t>
            </a:r>
          </a:p>
          <a:p>
            <a:r>
              <a:rPr lang="ru-RU" sz="3600" b="1" i="1" dirty="0" smtClean="0">
                <a:latin typeface="Georgia" pitchFamily="18" charset="0"/>
              </a:rPr>
              <a:t>Проектирование или планирование;</a:t>
            </a:r>
          </a:p>
          <a:p>
            <a:r>
              <a:rPr lang="ru-RU" sz="3600" b="1" i="1" dirty="0" smtClean="0">
                <a:latin typeface="Georgia" pitchFamily="18" charset="0"/>
              </a:rPr>
              <a:t>Поиск информации;</a:t>
            </a:r>
          </a:p>
          <a:p>
            <a:r>
              <a:rPr lang="ru-RU" sz="3600" b="1" i="1" dirty="0" smtClean="0">
                <a:latin typeface="Georgia" pitchFamily="18" charset="0"/>
              </a:rPr>
              <a:t>Продукт;</a:t>
            </a:r>
          </a:p>
          <a:p>
            <a:r>
              <a:rPr lang="ru-RU" sz="3600" b="1" i="1" dirty="0" smtClean="0">
                <a:latin typeface="Georgia" pitchFamily="18" charset="0"/>
              </a:rPr>
              <a:t>Презентация.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7" y="1412775"/>
          <a:ext cx="6047688" cy="4005694"/>
        </p:xfrm>
        <a:graphic>
          <a:graphicData uri="http://schemas.openxmlformats.org/drawingml/2006/table">
            <a:tbl>
              <a:tblPr/>
              <a:tblGrid>
                <a:gridCol w="3096344"/>
                <a:gridCol w="2951344"/>
              </a:tblGrid>
              <a:tr h="545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7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27363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Georgia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6568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Проектная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деятельность способствует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: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ru-RU" sz="2800" b="1" i="1" dirty="0" smtClean="0">
                <a:latin typeface="Georgia" pitchFamily="18" charset="0"/>
              </a:rPr>
              <a:t>развитию </a:t>
            </a:r>
            <a:r>
              <a:rPr lang="ru-RU" sz="2800" b="1" i="1" dirty="0" smtClean="0">
                <a:latin typeface="Georgia" pitchFamily="18" charset="0"/>
              </a:rPr>
              <a:t>индивидуально-творческой деятельности педагогов в разработке стратегии, тактики и технологии образовательного </a:t>
            </a:r>
            <a:r>
              <a:rPr lang="ru-RU" sz="2800" b="1" i="1" dirty="0" smtClean="0">
                <a:latin typeface="Georgia" pitchFamily="18" charset="0"/>
              </a:rPr>
              <a:t>процесса</a:t>
            </a:r>
            <a:r>
              <a:rPr lang="en-US" sz="2800" b="1" i="1" dirty="0" smtClean="0">
                <a:latin typeface="Georgia" pitchFamily="18" charset="0"/>
              </a:rPr>
              <a:t>;</a:t>
            </a:r>
            <a:r>
              <a:rPr lang="ru-RU" sz="2800" b="1" i="1" dirty="0" smtClean="0">
                <a:latin typeface="Georgia" pitchFamily="18" charset="0"/>
              </a:rPr>
              <a:t> </a:t>
            </a:r>
            <a:endParaRPr lang="ru-RU" sz="2800" b="1" i="1" dirty="0" smtClean="0">
              <a:latin typeface="Georgia" pitchFamily="18" charset="0"/>
            </a:endParaRPr>
          </a:p>
          <a:p>
            <a:pPr>
              <a:buFontTx/>
              <a:buChar char="-"/>
            </a:pPr>
            <a:r>
              <a:rPr lang="ru-RU" sz="2800" b="1" i="1" dirty="0" smtClean="0">
                <a:latin typeface="Georgia" pitchFamily="18" charset="0"/>
              </a:rPr>
              <a:t>личностному </a:t>
            </a:r>
            <a:r>
              <a:rPr lang="ru-RU" sz="2800" b="1" i="1" dirty="0" smtClean="0">
                <a:latin typeface="Georgia" pitchFamily="18" charset="0"/>
              </a:rPr>
              <a:t>развитию воспитанников, обеспечить качественные результаты педагогической деятельности.</a:t>
            </a:r>
            <a:endParaRPr lang="ru-RU" sz="2800" b="1" i="1" dirty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7" y="1412775"/>
          <a:ext cx="6047688" cy="4005694"/>
        </p:xfrm>
        <a:graphic>
          <a:graphicData uri="http://schemas.openxmlformats.org/drawingml/2006/table">
            <a:tbl>
              <a:tblPr/>
              <a:tblGrid>
                <a:gridCol w="3096344"/>
                <a:gridCol w="2951344"/>
              </a:tblGrid>
              <a:tr h="545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7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27363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Georgia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60639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Метод проектов в работе с дошкольниками сегодня — </a:t>
            </a:r>
            <a:endParaRPr lang="ru-RU" sz="3200" b="1" i="1" dirty="0" smtClean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ru-RU" sz="3200" b="1" i="1" dirty="0" smtClean="0">
                <a:latin typeface="Georgia" pitchFamily="18" charset="0"/>
              </a:rPr>
              <a:t>это </a:t>
            </a:r>
            <a:r>
              <a:rPr lang="ru-RU" sz="3200" b="1" i="1" dirty="0" smtClean="0">
                <a:latin typeface="Georgia" pitchFamily="18" charset="0"/>
              </a:rPr>
              <a:t>оптимальный, инновационный и перспективный метод, который должен занять свое достойное место в системе дошкольного образования.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517000"/>
          </a:xfrm>
        </p:spPr>
        <p:txBody>
          <a:bodyPr>
            <a:normAutofit/>
          </a:bodyPr>
          <a:lstStyle/>
          <a:p>
            <a:pPr algn="ctr"/>
            <a:r>
              <a:rPr lang="ru-RU" sz="72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Courier New" pitchFamily="49" charset="0"/>
              </a:rPr>
              <a:t>Спасибо за внимание!</a:t>
            </a:r>
            <a:endParaRPr lang="ru-RU" sz="7200" b="1" i="1" dirty="0">
              <a:solidFill>
                <a:schemeClr val="accent1">
                  <a:lumMod val="75000"/>
                </a:schemeClr>
              </a:solidFill>
              <a:latin typeface="Georgia" pitchFamily="18" charset="0"/>
              <a:cs typeface="Courier New" pitchFamily="49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305800" cy="2664296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chemeClr val="tx1"/>
                </a:solidFill>
                <a:latin typeface="Georgia" pitchFamily="18" charset="0"/>
              </a:rPr>
              <a:t>История возникновения проектов</a:t>
            </a:r>
            <a:endParaRPr lang="ru-RU" sz="60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05800" cy="5445224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Georgia" pitchFamily="18" charset="0"/>
              </a:rPr>
              <a:t>Создание современной системы дошкольного образования, ориентированного на полноценное развитие личности каждого ребенка, выдвигает постоянно повышающиеся требования к воспитательно-образовательном процессу. </a:t>
            </a:r>
            <a:r>
              <a:rPr lang="ru-RU" sz="36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Georgia" pitchFamily="18" charset="0"/>
              </a:rPr>
            </a:br>
            <a:endParaRPr lang="ru-RU" sz="36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305800" cy="388843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latin typeface="Georgia" pitchFamily="18" charset="0"/>
              </a:rPr>
              <a:t>В </a:t>
            </a:r>
            <a:r>
              <a:rPr lang="ru-RU" sz="3200" b="1" i="1" dirty="0" smtClean="0">
                <a:latin typeface="Georgia" pitchFamily="18" charset="0"/>
              </a:rPr>
              <a:t>соответствии с требованиями, которые </a:t>
            </a:r>
            <a:r>
              <a:rPr lang="ru-RU" sz="3200" b="1" i="1" dirty="0" smtClean="0">
                <a:latin typeface="Georgia" pitchFamily="18" charset="0"/>
              </a:rPr>
              <a:t>заложены </a:t>
            </a:r>
            <a:r>
              <a:rPr lang="ru-RU" sz="3200" b="1" i="1" dirty="0" smtClean="0">
                <a:latin typeface="Georgia" pitchFamily="18" charset="0"/>
              </a:rPr>
              <a:t>в Законе РФ «Об образовании» и концепции модернизации российского образования, образовательное учреждение </a:t>
            </a:r>
            <a:r>
              <a:rPr lang="ru-RU" sz="3200" b="1" i="1" dirty="0" smtClean="0">
                <a:latin typeface="Georgia" pitchFamily="18" charset="0"/>
              </a:rPr>
              <a:t>обязано:</a:t>
            </a:r>
            <a:endParaRPr lang="ru-RU" sz="3200" b="1" i="1" dirty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305800" cy="4680520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2400" b="1" i="1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обеспечить индивидуализацию для каждого ребенка;</a:t>
            </a:r>
            <a:r>
              <a:rPr lang="ru-RU" sz="24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– обеспечить условия для самоопределения и самореализации личности;</a:t>
            </a:r>
            <a:r>
              <a:rPr lang="ru-RU" sz="24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– реализовать право ребенка на свободный выбор деятельности, мнений и рассуждений;</a:t>
            </a:r>
            <a:r>
              <a:rPr lang="ru-RU" sz="24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– помнить, что ребенок – активный участник педагогического процесса;</a:t>
            </a:r>
            <a:r>
              <a:rPr lang="ru-RU" sz="24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–привлекать детей к занятиям без психологического принуждения, опираясь на их интерес к содержанию и формам деятельности, учитывая их социальный опыт;</a:t>
            </a:r>
            <a:r>
              <a:rPr lang="ru-RU" sz="24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– обеспечить эмоционально-личностное и социально-нравственное развитие ребенка, сохранить и укрепить здоровье детей</a:t>
            </a:r>
            <a:r>
              <a:rPr lang="ru-RU" sz="2400" b="1" i="1" dirty="0" smtClean="0">
                <a:solidFill>
                  <a:schemeClr val="tx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400" b="1" i="1" dirty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7" y="1412775"/>
          <a:ext cx="6047688" cy="4005694"/>
        </p:xfrm>
        <a:graphic>
          <a:graphicData uri="http://schemas.openxmlformats.org/drawingml/2006/table">
            <a:tbl>
              <a:tblPr/>
              <a:tblGrid>
                <a:gridCol w="3096344"/>
                <a:gridCol w="2951344"/>
              </a:tblGrid>
              <a:tr h="545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7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201622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Georgia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62799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Метод проектов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в работе с дошкольниками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 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–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smtClean="0">
                <a:latin typeface="Georgia" pitchFamily="18" charset="0"/>
              </a:rPr>
              <a:t>это педагогическая технология, стержнем которой является самостоятельная исследовательская, познавательная, игровая, творческая, продуктивная деятельность детей, в процессе которой ребенок познает себя и окружающий мир, воплощает свои знания в реальные продукты.</a:t>
            </a:r>
          </a:p>
          <a:p>
            <a:pPr algn="ctr">
              <a:buNone/>
            </a:pPr>
            <a:endParaRPr lang="ru-RU" sz="3600" b="1" i="1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7" y="1412775"/>
          <a:ext cx="6047688" cy="4005694"/>
        </p:xfrm>
        <a:graphic>
          <a:graphicData uri="http://schemas.openxmlformats.org/drawingml/2006/table">
            <a:tbl>
              <a:tblPr/>
              <a:tblGrid>
                <a:gridCol w="3096344"/>
                <a:gridCol w="2951344"/>
              </a:tblGrid>
              <a:tr h="545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7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201622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Georgia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6568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Основная цель проектного метода для дошкольников:</a:t>
            </a:r>
          </a:p>
          <a:p>
            <a:pPr algn="ctr">
              <a:buNone/>
            </a:pPr>
            <a:r>
              <a:rPr lang="ru-RU" sz="3000" b="1" i="1" dirty="0" smtClean="0">
                <a:latin typeface="Georgia" pitchFamily="18" charset="0"/>
              </a:rPr>
              <a:t>Создание условий раскрывающих творческий и интеллектуальный потенциал дошкольников, ориентированных на диалогическое взаимодействие детей, взрослых и педагогов, способствующих самопознанию и саморазвитию всех участников процесса.</a:t>
            </a:r>
          </a:p>
          <a:p>
            <a:pPr algn="ctr">
              <a:buNone/>
            </a:pPr>
            <a:endParaRPr lang="ru-RU" sz="3600" b="1" i="1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7" y="1412775"/>
          <a:ext cx="6047688" cy="4005694"/>
        </p:xfrm>
        <a:graphic>
          <a:graphicData uri="http://schemas.openxmlformats.org/drawingml/2006/table">
            <a:tbl>
              <a:tblPr/>
              <a:tblGrid>
                <a:gridCol w="3096344"/>
                <a:gridCol w="2951344"/>
              </a:tblGrid>
              <a:tr h="545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7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201622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Georgia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9280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58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Значение проектного метода:</a:t>
            </a:r>
          </a:p>
          <a:p>
            <a:r>
              <a:rPr lang="ru-RU" sz="3600" b="1" i="1" dirty="0" smtClean="0">
                <a:latin typeface="Georgia" pitchFamily="18" charset="0"/>
              </a:rPr>
              <a:t>дает </a:t>
            </a:r>
            <a:r>
              <a:rPr lang="ru-RU" sz="3600" b="1" i="1" dirty="0" smtClean="0">
                <a:latin typeface="Georgia" pitchFamily="18" charset="0"/>
              </a:rPr>
              <a:t>возможность для активизации самостоятельной и познавательной деятельности дошкольника;</a:t>
            </a:r>
          </a:p>
          <a:p>
            <a:r>
              <a:rPr lang="ru-RU" sz="3600" b="1" i="1" dirty="0" smtClean="0">
                <a:latin typeface="Georgia" pitchFamily="18" charset="0"/>
              </a:rPr>
              <a:t>помогает </a:t>
            </a:r>
            <a:r>
              <a:rPr lang="ru-RU" sz="3600" b="1" i="1" dirty="0" smtClean="0">
                <a:latin typeface="Georgia" pitchFamily="18" charset="0"/>
              </a:rPr>
              <a:t>осваивать окружающую действительность;</a:t>
            </a:r>
          </a:p>
          <a:p>
            <a:r>
              <a:rPr lang="ru-RU" sz="3600" b="1" i="1" dirty="0" smtClean="0">
                <a:latin typeface="Georgia" pitchFamily="18" charset="0"/>
              </a:rPr>
              <a:t>способствуют </a:t>
            </a:r>
            <a:r>
              <a:rPr lang="ru-RU" sz="3600" b="1" i="1" dirty="0" smtClean="0">
                <a:latin typeface="Georgia" pitchFamily="18" charset="0"/>
              </a:rPr>
              <a:t>развитию творческих способностей;</a:t>
            </a:r>
          </a:p>
          <a:p>
            <a:r>
              <a:rPr lang="ru-RU" sz="3600" b="1" i="1" dirty="0" smtClean="0">
                <a:latin typeface="Georgia" pitchFamily="18" charset="0"/>
              </a:rPr>
              <a:t>способствуют </a:t>
            </a:r>
            <a:r>
              <a:rPr lang="ru-RU" sz="3600" b="1" i="1" dirty="0" smtClean="0">
                <a:latin typeface="Georgia" pitchFamily="18" charset="0"/>
              </a:rPr>
              <a:t>умению наблюдать, слушать;</a:t>
            </a:r>
          </a:p>
          <a:p>
            <a:r>
              <a:rPr lang="ru-RU" sz="3600" b="1" i="1" dirty="0" smtClean="0">
                <a:latin typeface="Georgia" pitchFamily="18" charset="0"/>
              </a:rPr>
              <a:t>помогают </a:t>
            </a:r>
            <a:r>
              <a:rPr lang="ru-RU" sz="3600" b="1" i="1" dirty="0" smtClean="0">
                <a:latin typeface="Georgia" pitchFamily="18" charset="0"/>
              </a:rPr>
              <a:t>ребенку увидеть проблему со всех сторон;</a:t>
            </a:r>
          </a:p>
          <a:p>
            <a:r>
              <a:rPr lang="ru-RU" sz="3600" b="1" i="1" dirty="0" smtClean="0">
                <a:latin typeface="Georgia" pitchFamily="18" charset="0"/>
              </a:rPr>
              <a:t>способствуют </a:t>
            </a:r>
            <a:r>
              <a:rPr lang="ru-RU" sz="3600" b="1" i="1" dirty="0" smtClean="0">
                <a:latin typeface="Georgia" pitchFamily="18" charset="0"/>
              </a:rPr>
              <a:t>развитию навыков обобщать и анализировать;</a:t>
            </a:r>
          </a:p>
          <a:p>
            <a:r>
              <a:rPr lang="ru-RU" sz="3600" b="1" i="1" dirty="0" smtClean="0">
                <a:latin typeface="Georgia" pitchFamily="18" charset="0"/>
              </a:rPr>
              <a:t>развивают </a:t>
            </a:r>
            <a:r>
              <a:rPr lang="ru-RU" sz="3600" b="1" i="1" dirty="0" smtClean="0">
                <a:latin typeface="Georgia" pitchFamily="18" charset="0"/>
              </a:rPr>
              <a:t>речь, память, мышление, воображение;</a:t>
            </a:r>
          </a:p>
          <a:p>
            <a:r>
              <a:rPr lang="ru-RU" sz="3600" b="1" i="1" dirty="0" smtClean="0">
                <a:latin typeface="Georgia" pitchFamily="18" charset="0"/>
              </a:rPr>
              <a:t>формирует </a:t>
            </a:r>
            <a:r>
              <a:rPr lang="ru-RU" sz="3600" b="1" i="1" dirty="0" smtClean="0">
                <a:latin typeface="Georgia" pitchFamily="18" charset="0"/>
              </a:rPr>
              <a:t>коммуникативные навыки и нравственные качества;</a:t>
            </a:r>
          </a:p>
          <a:p>
            <a:r>
              <a:rPr lang="ru-RU" sz="3600" b="1" i="1" dirty="0" smtClean="0">
                <a:latin typeface="Georgia" pitchFamily="18" charset="0"/>
              </a:rPr>
              <a:t>стимулирует </a:t>
            </a:r>
            <a:r>
              <a:rPr lang="ru-RU" sz="3600" b="1" i="1" dirty="0" smtClean="0">
                <a:latin typeface="Georgia" pitchFamily="18" charset="0"/>
              </a:rPr>
              <a:t>к самосовершенствованию.</a:t>
            </a:r>
          </a:p>
          <a:p>
            <a:pPr algn="ctr">
              <a:buNone/>
            </a:pPr>
            <a:endParaRPr lang="ru-RU" sz="3600" b="1" i="1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7" y="1412775"/>
          <a:ext cx="6047688" cy="4005694"/>
        </p:xfrm>
        <a:graphic>
          <a:graphicData uri="http://schemas.openxmlformats.org/drawingml/2006/table">
            <a:tbl>
              <a:tblPr/>
              <a:tblGrid>
                <a:gridCol w="3096344"/>
                <a:gridCol w="2951344"/>
              </a:tblGrid>
              <a:tr h="545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7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201622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Georgia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6568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Метод проектов – </a:t>
            </a:r>
          </a:p>
          <a:p>
            <a:pPr algn="ctr">
              <a:buNone/>
            </a:pPr>
            <a:r>
              <a:rPr lang="ru-RU" sz="3200" b="1" i="1" dirty="0" smtClean="0">
                <a:latin typeface="Georgia" pitchFamily="18" charset="0"/>
              </a:rPr>
              <a:t>это способ достижения дидактической цели через детальную разработку проблемы (технологию, которая должна завершиться вполне реальным результатом, оформленным тем или иным образом.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589</TotalTime>
  <Words>191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«Метод проектов в ДОУ как инновационная педагогическая технология»   </vt:lpstr>
      <vt:lpstr>История возникновения проектов</vt:lpstr>
      <vt:lpstr>Создание современной системы дошкольного образования, ориентированного на полноценное развитие личности каждого ребенка, выдвигает постоянно повышающиеся требования к воспитательно-образовательном процессу.  </vt:lpstr>
      <vt:lpstr>В соответствии с требованиями, которые заложены в Законе РФ «Об образовании» и концепции модернизации российского образования, образовательное учреждение обязано:</vt:lpstr>
      <vt:lpstr>– обеспечить индивидуализацию для каждого ребенка; – обеспечить условия для самоопределения и самореализации личности; – реализовать право ребенка на свободный выбор деятельности, мнений и рассуждений; – помнить, что ребенок – активный участник педагогического процесса; –привлекать детей к занятиям без психологического принуждения, опираясь на их интерес к содержанию и формам деятельности, учитывая их социальный опыт; – обеспечить эмоционально-личностное и социально-нравственное развитие ребенка, сохранить и укрепить здоровье детей.</vt:lpstr>
      <vt:lpstr> </vt:lpstr>
      <vt:lpstr> </vt:lpstr>
      <vt:lpstr> </vt:lpstr>
      <vt:lpstr> </vt:lpstr>
      <vt:lpstr>Проект - это  деятельность, которая:  </vt:lpstr>
      <vt:lpstr>Проект – это 5 «П»:  </vt:lpstr>
      <vt:lpstr> </vt:lpstr>
      <vt:lpstr>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пользователь</dc:creator>
  <cp:lastModifiedBy>Admin</cp:lastModifiedBy>
  <cp:revision>65</cp:revision>
  <dcterms:created xsi:type="dcterms:W3CDTF">2015-10-07T11:54:58Z</dcterms:created>
  <dcterms:modified xsi:type="dcterms:W3CDTF">2018-01-18T02:11:24Z</dcterms:modified>
</cp:coreProperties>
</file>