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7" r:id="rId3"/>
    <p:sldId id="260" r:id="rId4"/>
    <p:sldId id="261" r:id="rId5"/>
    <p:sldId id="262" r:id="rId6"/>
    <p:sldId id="265" r:id="rId7"/>
    <p:sldId id="266" r:id="rId8"/>
    <p:sldId id="268" r:id="rId9"/>
    <p:sldId id="282" r:id="rId10"/>
    <p:sldId id="269" r:id="rId11"/>
    <p:sldId id="280" r:id="rId12"/>
    <p:sldId id="276" r:id="rId13"/>
    <p:sldId id="277" r:id="rId14"/>
    <p:sldId id="272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30" autoAdjust="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8699"/>
            <a:ext cx="7772400" cy="1211263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 bright="1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08E8D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628800"/>
            <a:ext cx="6172200" cy="237626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Georgia" pitchFamily="18" charset="0"/>
              </a:rPr>
              <a:t>Проект </a:t>
            </a:r>
            <a:br>
              <a:rPr lang="ru-RU" sz="4800" dirty="0" smtClean="0">
                <a:latin typeface="Georgia" pitchFamily="18" charset="0"/>
              </a:rPr>
            </a:br>
            <a:r>
              <a:rPr lang="ru-RU" sz="4800" dirty="0" smtClean="0">
                <a:latin typeface="Georgia" pitchFamily="18" charset="0"/>
              </a:rPr>
              <a:t>«Внедрение ФГОС ДО в практику работы </a:t>
            </a:r>
            <a:r>
              <a:rPr lang="en-US" sz="4800" dirty="0" smtClean="0">
                <a:latin typeface="Georgia" pitchFamily="18" charset="0"/>
              </a:rPr>
              <a:t/>
            </a:r>
            <a:br>
              <a:rPr lang="en-US" sz="4800" dirty="0" smtClean="0">
                <a:latin typeface="Georgia" pitchFamily="18" charset="0"/>
              </a:rPr>
            </a:br>
            <a:r>
              <a:rPr lang="ru-RU" sz="4800" dirty="0" smtClean="0">
                <a:latin typeface="Georgia" pitchFamily="18" charset="0"/>
              </a:rPr>
              <a:t>МБДОУ №10»</a:t>
            </a:r>
            <a:endParaRPr lang="ru-RU" sz="4800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653136"/>
            <a:ext cx="6408712" cy="1721786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dirty="0" smtClean="0">
                <a:latin typeface="Georgia" pitchFamily="18" charset="0"/>
              </a:rPr>
              <a:t>Старший воспитатель </a:t>
            </a:r>
            <a:r>
              <a:rPr lang="ru-RU" sz="2400" dirty="0" smtClean="0">
                <a:latin typeface="Georgia" pitchFamily="18" charset="0"/>
              </a:rPr>
              <a:t>МБДОУ №10</a:t>
            </a:r>
          </a:p>
          <a:p>
            <a:pPr algn="r"/>
            <a:r>
              <a:rPr lang="ru-RU" sz="2400" dirty="0" smtClean="0">
                <a:latin typeface="Georgia" pitchFamily="18" charset="0"/>
              </a:rPr>
              <a:t>                                             </a:t>
            </a:r>
            <a:r>
              <a:rPr lang="ru-RU" sz="2400" dirty="0" smtClean="0">
                <a:latin typeface="Georgia" pitchFamily="18" charset="0"/>
              </a:rPr>
              <a:t>Е.В. </a:t>
            </a:r>
            <a:r>
              <a:rPr lang="ru-RU" sz="2400" dirty="0" err="1" smtClean="0">
                <a:latin typeface="Georgia" pitchFamily="18" charset="0"/>
              </a:rPr>
              <a:t>Лисовенко</a:t>
            </a:r>
            <a:endParaRPr lang="ru-RU" dirty="0" smtClean="0">
              <a:latin typeface="Georgia" pitchFamily="18" charset="0"/>
            </a:endParaRPr>
          </a:p>
          <a:p>
            <a:pPr algn="r"/>
            <a:endParaRPr lang="ru-RU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2016</a:t>
            </a:r>
            <a:r>
              <a:rPr lang="ru-RU" sz="2400" dirty="0" smtClean="0">
                <a:latin typeface="Georgia" pitchFamily="18" charset="0"/>
              </a:rPr>
              <a:t> г.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Речевое развитие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b="1" dirty="0" smtClean="0">
              <a:latin typeface="Calibri" pitchFamily="34" charset="0"/>
              <a:ea typeface="AR PL SungtiL GB" charset="0"/>
              <a:cs typeface="AR PL SungtiL GB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lang="ru-RU" b="1" dirty="0" smtClean="0">
              <a:latin typeface="Calibri" pitchFamily="34" charset="0"/>
              <a:ea typeface="AR PL SungtiL GB" charset="0"/>
              <a:cs typeface="AR PL SungtiL GB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b="1" dirty="0" smtClean="0">
              <a:latin typeface="Calibri" pitchFamily="34" charset="0"/>
              <a:ea typeface="AR PL SungtiL GB" charset="0"/>
              <a:cs typeface="AR PL SungtiL GB" charset="0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 descr="20160818_145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700808"/>
            <a:ext cx="6288699" cy="37732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Познавательное развитие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b="1" dirty="0" smtClean="0">
              <a:latin typeface="Calibri" pitchFamily="34" charset="0"/>
              <a:ea typeface="AR PL SungtiL GB" charset="0"/>
              <a:cs typeface="AR PL SungtiL GB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20160818_1447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6012160" cy="3607296"/>
          </a:xfrm>
          <a:prstGeom prst="rect">
            <a:avLst/>
          </a:prstGeom>
        </p:spPr>
      </p:pic>
      <p:pic>
        <p:nvPicPr>
          <p:cNvPr id="8" name="Рисунок 7" descr="20160819_152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996952"/>
            <a:ext cx="5616624" cy="33699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Социально-личностное развитие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b="1" dirty="0" smtClean="0">
              <a:latin typeface="Calibri" pitchFamily="34" charset="0"/>
              <a:ea typeface="AR PL SungtiL GB" charset="0"/>
              <a:cs typeface="AR PL SungtiL GB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b="1" dirty="0" smtClean="0">
              <a:latin typeface="Calibri" pitchFamily="34" charset="0"/>
              <a:ea typeface="AR PL SungtiL GB" charset="0"/>
              <a:cs typeface="AR PL SungtiL GB" charset="0"/>
            </a:endParaRPr>
          </a:p>
        </p:txBody>
      </p:sp>
      <p:pic>
        <p:nvPicPr>
          <p:cNvPr id="4" name="Рисунок 3" descr="20160818_1452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5544616" cy="3326770"/>
          </a:xfrm>
          <a:prstGeom prst="rect">
            <a:avLst/>
          </a:prstGeom>
        </p:spPr>
      </p:pic>
      <p:pic>
        <p:nvPicPr>
          <p:cNvPr id="5" name="Рисунок 4" descr="20160818_144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501008"/>
            <a:ext cx="4824536" cy="28947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</p:txBody>
      </p:sp>
      <p:pic>
        <p:nvPicPr>
          <p:cNvPr id="4" name="Рисунок 3" descr="20160818_1444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90262"/>
            <a:ext cx="5112568" cy="3067542"/>
          </a:xfrm>
          <a:prstGeom prst="rect">
            <a:avLst/>
          </a:prstGeom>
        </p:spPr>
      </p:pic>
      <p:pic>
        <p:nvPicPr>
          <p:cNvPr id="7" name="Рисунок 6" descr="20160818_1454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068960"/>
            <a:ext cx="5688632" cy="34131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32656" y="274638"/>
            <a:ext cx="9257456" cy="92211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200" b="1" cap="none" dirty="0" smtClean="0">
                <a:solidFill>
                  <a:srgbClr val="C00000"/>
                </a:solidFill>
                <a:latin typeface="Calibri" pitchFamily="34" charset="0"/>
                <a:ea typeface="AR PL SungtiL GB" charset="0"/>
                <a:cs typeface="AR PL SungtiL GB" charset="0"/>
              </a:rPr>
              <a:t>                     Физическое развитие</a:t>
            </a:r>
            <a:br>
              <a:rPr lang="ru-RU" sz="3200" b="1" cap="none" dirty="0" smtClean="0">
                <a:solidFill>
                  <a:srgbClr val="C00000"/>
                </a:solidFill>
                <a:latin typeface="Calibri" pitchFamily="34" charset="0"/>
                <a:ea typeface="AR PL SungtiL GB" charset="0"/>
                <a:cs typeface="AR PL SungtiL GB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b="1" dirty="0" smtClean="0">
              <a:latin typeface="Calibri" pitchFamily="34" charset="0"/>
              <a:ea typeface="AR PL SungtiL GB" charset="0"/>
              <a:cs typeface="AR PL SungtiL GB" charset="0"/>
            </a:endParaRPr>
          </a:p>
        </p:txBody>
      </p:sp>
      <p:pic>
        <p:nvPicPr>
          <p:cNvPr id="4" name="Рисунок 3" descr="20160818_145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583773" y="1744013"/>
            <a:ext cx="5256583" cy="3153950"/>
          </a:xfrm>
          <a:prstGeom prst="rect">
            <a:avLst/>
          </a:prstGeom>
        </p:spPr>
      </p:pic>
      <p:pic>
        <p:nvPicPr>
          <p:cNvPr id="5" name="Рисунок 4" descr="20160818_1443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916832"/>
            <a:ext cx="5112568" cy="306754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Ожидаемые результаты</a:t>
            </a:r>
            <a:r>
              <a:rPr lang="en-US" sz="5400" b="1" dirty="0" smtClean="0"/>
              <a:t>: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600" dirty="0" smtClean="0"/>
              <a:t>повышение качества образования в нашем учреждения</a:t>
            </a:r>
            <a:r>
              <a:rPr lang="en-US" sz="3600" dirty="0" smtClean="0"/>
              <a:t>;</a:t>
            </a:r>
            <a:endParaRPr lang="ru-RU" sz="3600" dirty="0" smtClean="0"/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высокий уровень профессиональной компетентности педагогов</a:t>
            </a:r>
            <a:r>
              <a:rPr lang="en-US" sz="3600" dirty="0" smtClean="0"/>
              <a:t>;</a:t>
            </a:r>
            <a:endParaRPr lang="ru-RU" sz="3600" dirty="0" smtClean="0"/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создание современных условий для пребывания и развития детей дошкольного возраста в образовательном учреждении. </a:t>
            </a:r>
          </a:p>
          <a:p>
            <a:pPr>
              <a:buFont typeface="Wingdings" pitchFamily="2" charset="2"/>
              <a:buChar char="Ø"/>
            </a:pPr>
            <a:endParaRPr lang="ru-RU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7467600" cy="201622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latin typeface="+mn-lt"/>
              </a:rPr>
              <a:t>Спасибо за внимание!</a:t>
            </a:r>
            <a:endParaRPr lang="ru-RU" sz="66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36912"/>
            <a:ext cx="6840760" cy="3744416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latin typeface="+mn-lt"/>
              </a:rPr>
              <a:t>Цель проекта</a:t>
            </a:r>
            <a:r>
              <a:rPr lang="en-US" sz="7200" b="1" dirty="0" smtClean="0">
                <a:latin typeface="+mn-lt"/>
              </a:rPr>
              <a:t>:</a:t>
            </a:r>
            <a:endParaRPr lang="ru-RU" sz="72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132856"/>
            <a:ext cx="7886700" cy="4351338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/>
              <a:t>разработка системы мероприятий, позволяющая осуществить постепенный перевод учреждения на функционирование в соответствии с ФГОС ДО</a:t>
            </a:r>
            <a:r>
              <a:rPr lang="ru-RU" sz="3600" b="1" dirty="0" smtClean="0"/>
              <a:t>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latin typeface="+mn-lt"/>
              </a:rPr>
              <a:t>Задачи</a:t>
            </a:r>
            <a:r>
              <a:rPr lang="ru-RU" sz="7200" dirty="0" smtClean="0">
                <a:latin typeface="+mn-lt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3200" b="1" dirty="0" smtClean="0"/>
              <a:t>создание условий (отвечающих требованиям ФГОС ДО) для обеспечения качественного дошкольного образования;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b="1" dirty="0" smtClean="0"/>
              <a:t>повышение профессиональной компетентности педагогов;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b="1" dirty="0" smtClean="0"/>
              <a:t>развитие материально-технических условий для введения ФГОС ДО;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b="1" dirty="0" smtClean="0"/>
              <a:t>совершенствование системы оценки качества дошкольного образования; 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b="1" dirty="0" smtClean="0"/>
              <a:t>внедрение ФГОС ДО в практику работы ДОУ</a:t>
            </a:r>
            <a:r>
              <a:rPr lang="en-US" sz="3200" b="1" dirty="0" smtClean="0"/>
              <a:t>.</a:t>
            </a:r>
            <a:endParaRPr lang="ru-RU" sz="3200" b="1" dirty="0" smtClean="0"/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latin typeface="+mn-lt"/>
              </a:rPr>
              <a:t>Этапы</a:t>
            </a:r>
            <a:r>
              <a:rPr lang="en-US" sz="7200" b="1" dirty="0" smtClean="0">
                <a:latin typeface="+mn-lt"/>
              </a:rPr>
              <a:t>:</a:t>
            </a:r>
            <a:endParaRPr lang="ru-RU" sz="72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ru-RU" sz="5400" b="1" dirty="0" smtClean="0"/>
              <a:t>аналитический</a:t>
            </a:r>
            <a:r>
              <a:rPr lang="en-US" sz="5400" b="1" dirty="0" smtClean="0"/>
              <a:t>;</a:t>
            </a:r>
            <a:endParaRPr lang="ru-RU" sz="5400" b="1" dirty="0" smtClean="0"/>
          </a:p>
          <a:p>
            <a:pPr marL="857250" indent="-857250">
              <a:buFont typeface="Wingdings" pitchFamily="2" charset="2"/>
              <a:buChar char="Ø"/>
            </a:pPr>
            <a:r>
              <a:rPr lang="ru-RU" sz="5400" b="1" dirty="0" smtClean="0"/>
              <a:t>организационный</a:t>
            </a:r>
            <a:r>
              <a:rPr lang="en-US" sz="5400" b="1" dirty="0" smtClean="0"/>
              <a:t>;</a:t>
            </a:r>
            <a:endParaRPr lang="ru-RU" sz="5400" b="1" dirty="0" smtClean="0"/>
          </a:p>
          <a:p>
            <a:pPr marL="857250" indent="-857250">
              <a:buFont typeface="Wingdings" pitchFamily="2" charset="2"/>
              <a:buChar char="Ø"/>
            </a:pPr>
            <a:r>
              <a:rPr lang="ru-RU" sz="5400" b="1" dirty="0" smtClean="0"/>
              <a:t>внедренческий</a:t>
            </a:r>
            <a:r>
              <a:rPr lang="en-US" sz="5400" b="1" dirty="0" smtClean="0"/>
              <a:t>;</a:t>
            </a:r>
            <a:endParaRPr lang="ru-RU" sz="5400" b="1" dirty="0" smtClean="0"/>
          </a:p>
          <a:p>
            <a:pPr marL="857250" indent="-857250">
              <a:buFont typeface="Wingdings" pitchFamily="2" charset="2"/>
              <a:buChar char="Ø"/>
            </a:pPr>
            <a:r>
              <a:rPr lang="ru-RU" sz="5400" b="1" dirty="0" smtClean="0"/>
              <a:t>аналитический</a:t>
            </a:r>
            <a:r>
              <a:rPr lang="en-US" sz="5400" b="1" dirty="0" smtClean="0"/>
              <a:t>.</a:t>
            </a:r>
            <a:endParaRPr lang="ru-RU" sz="5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Направления: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1. Создание организационно-управленческих условий.</a:t>
            </a:r>
          </a:p>
          <a:p>
            <a:pPr>
              <a:buNone/>
            </a:pPr>
            <a:r>
              <a:rPr lang="ru-RU" sz="4000" b="1" dirty="0" smtClean="0"/>
              <a:t>2. Кадровое обеспечение введение </a:t>
            </a:r>
          </a:p>
          <a:p>
            <a:pPr>
              <a:buNone/>
            </a:pPr>
            <a:r>
              <a:rPr lang="ru-RU" sz="4000" b="1" dirty="0" smtClean="0"/>
              <a:t>ФГОС ДО.</a:t>
            </a:r>
          </a:p>
          <a:p>
            <a:pPr>
              <a:buNone/>
            </a:pPr>
            <a:r>
              <a:rPr lang="ru-RU" sz="4000" b="1" dirty="0" smtClean="0"/>
              <a:t>3. Создание материально-технического и информационного обеспечения подготовки  введения  ФГОС ДО.</a:t>
            </a:r>
          </a:p>
          <a:p>
            <a:pPr algn="ctr"/>
            <a:endParaRPr lang="ru-RU" sz="3200" b="1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467600" cy="12241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Требования к пространственной предметно-развивающей среде</a:t>
            </a:r>
            <a:r>
              <a:rPr lang="en-US" b="1" dirty="0" smtClean="0"/>
              <a:t>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72816"/>
            <a:ext cx="7886700" cy="476418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4400" b="1" dirty="0" smtClean="0"/>
              <a:t>насыщенность</a:t>
            </a:r>
            <a:r>
              <a:rPr lang="en-US" sz="4400" b="1" dirty="0" smtClean="0"/>
              <a:t>;</a:t>
            </a:r>
            <a:endParaRPr lang="ru-RU" sz="4400" b="1" dirty="0" smtClean="0"/>
          </a:p>
          <a:p>
            <a:pPr>
              <a:buFont typeface="Wingdings" pitchFamily="2" charset="2"/>
              <a:buChar char="Ø"/>
            </a:pPr>
            <a:r>
              <a:rPr lang="ru-RU" sz="4400" b="1" dirty="0" err="1" smtClean="0"/>
              <a:t>трансформируемость</a:t>
            </a:r>
            <a:r>
              <a:rPr lang="ru-RU" sz="4400" b="1" dirty="0" smtClean="0"/>
              <a:t> </a:t>
            </a:r>
            <a:r>
              <a:rPr lang="en-US" sz="4400" b="1" dirty="0" smtClean="0"/>
              <a:t>;</a:t>
            </a:r>
            <a:endParaRPr lang="ru-RU" sz="4400" b="1" dirty="0" smtClean="0"/>
          </a:p>
          <a:p>
            <a:pPr>
              <a:buFont typeface="Wingdings" pitchFamily="2" charset="2"/>
              <a:buChar char="Ø"/>
            </a:pPr>
            <a:r>
              <a:rPr lang="ru-RU" sz="4400" b="1" dirty="0" err="1" smtClean="0"/>
              <a:t>полифункциональность</a:t>
            </a:r>
            <a:r>
              <a:rPr lang="en-US" sz="4400" b="1" dirty="0" smtClean="0"/>
              <a:t>;</a:t>
            </a:r>
            <a:endParaRPr lang="ru-RU" sz="4400" b="1" dirty="0" smtClean="0"/>
          </a:p>
          <a:p>
            <a:pPr>
              <a:buFont typeface="Wingdings" pitchFamily="2" charset="2"/>
              <a:buChar char="Ø"/>
            </a:pPr>
            <a:r>
              <a:rPr lang="ru-RU" sz="4400" b="1" dirty="0" smtClean="0"/>
              <a:t>вариативность</a:t>
            </a:r>
            <a:r>
              <a:rPr lang="en-US" sz="4400" b="1" dirty="0" smtClean="0"/>
              <a:t>;</a:t>
            </a:r>
            <a:endParaRPr lang="ru-RU" sz="4400" b="1" dirty="0" smtClean="0"/>
          </a:p>
          <a:p>
            <a:pPr>
              <a:buFont typeface="Wingdings" pitchFamily="2" charset="2"/>
              <a:buChar char="Ø"/>
            </a:pPr>
            <a:r>
              <a:rPr lang="ru-RU" sz="4400" b="1" dirty="0" smtClean="0"/>
              <a:t>доступность</a:t>
            </a:r>
            <a:r>
              <a:rPr lang="en-US" sz="4400" b="1" dirty="0" smtClean="0"/>
              <a:t>;</a:t>
            </a:r>
            <a:endParaRPr lang="ru-RU" sz="4400" b="1" dirty="0" smtClean="0"/>
          </a:p>
          <a:p>
            <a:pPr>
              <a:buFont typeface="Wingdings" pitchFamily="2" charset="2"/>
              <a:buChar char="Ø"/>
            </a:pPr>
            <a:r>
              <a:rPr lang="ru-RU" sz="4400" b="1" dirty="0" smtClean="0"/>
              <a:t>безопасность. </a:t>
            </a:r>
            <a:endParaRPr lang="ru-RU" sz="4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67600" cy="201622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Предметно – пространственная развивающая среда  организуется с учётом требований ФГОС, где чётко прослеживаются все пять образовательных областей: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257600"/>
            <a:ext cx="7467600" cy="3123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1) Социально-коммуникативное развитие</a:t>
            </a:r>
            <a:endParaRPr lang="en-US" sz="3200" b="1" dirty="0" smtClean="0"/>
          </a:p>
          <a:p>
            <a:pPr>
              <a:buNone/>
            </a:pPr>
            <a:r>
              <a:rPr lang="ru-RU" sz="3200" b="1" dirty="0" smtClean="0"/>
              <a:t>2) Познавательное развитие</a:t>
            </a:r>
            <a:endParaRPr lang="en-US" sz="3200" b="1" dirty="0" smtClean="0"/>
          </a:p>
          <a:p>
            <a:pPr>
              <a:buNone/>
            </a:pPr>
            <a:r>
              <a:rPr lang="ru-RU" sz="3200" b="1" dirty="0" smtClean="0"/>
              <a:t>3) Речевое развитие</a:t>
            </a:r>
            <a:endParaRPr lang="en-US" sz="3200" b="1" dirty="0" smtClean="0"/>
          </a:p>
          <a:p>
            <a:pPr>
              <a:buNone/>
            </a:pPr>
            <a:r>
              <a:rPr lang="ru-RU" sz="3200" b="1" dirty="0" smtClean="0"/>
              <a:t>4) Художественно-эстетическое развитие</a:t>
            </a:r>
            <a:endParaRPr lang="en-US" sz="3200" b="1" dirty="0" smtClean="0"/>
          </a:p>
          <a:p>
            <a:pPr>
              <a:buNone/>
            </a:pPr>
            <a:r>
              <a:rPr lang="ru-RU" sz="3200" b="1" dirty="0" smtClean="0"/>
              <a:t>5) Физическое развитие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Художественно — эстетическое развитие</a:t>
            </a:r>
            <a:endParaRPr lang="ru-RU" sz="3200" dirty="0"/>
          </a:p>
        </p:txBody>
      </p:sp>
      <p:pic>
        <p:nvPicPr>
          <p:cNvPr id="6" name="Содержимое 5" descr="20160819_1522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1196752"/>
            <a:ext cx="2952328" cy="4920546"/>
          </a:xfrm>
        </p:spPr>
      </p:pic>
      <p:pic>
        <p:nvPicPr>
          <p:cNvPr id="4" name="Рисунок 3" descr="20160818_144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132856"/>
            <a:ext cx="5220072" cy="31320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Художественно — эстетическое развитие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latin typeface="Calibri" pitchFamily="34" charset="0"/>
                <a:ea typeface="AR PL SungtiL GB" charset="0"/>
                <a:cs typeface="AR PL SungtiL GB" charset="0"/>
              </a:rPr>
              <a:t> </a:t>
            </a:r>
          </a:p>
        </p:txBody>
      </p:sp>
      <p:pic>
        <p:nvPicPr>
          <p:cNvPr id="7" name="Рисунок 6" descr="20160818_1441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501008"/>
            <a:ext cx="4956042" cy="2973626"/>
          </a:xfrm>
          <a:prstGeom prst="rect">
            <a:avLst/>
          </a:prstGeom>
        </p:spPr>
      </p:pic>
      <p:pic>
        <p:nvPicPr>
          <p:cNvPr id="8" name="Рисунок 7" descr="20160818_145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340768"/>
            <a:ext cx="4824536" cy="28947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05">
  <a:themeElements>
    <a:clrScheme name="Другая 2">
      <a:dk1>
        <a:srgbClr val="39302A"/>
      </a:dk1>
      <a:lt1>
        <a:srgbClr val="39302A"/>
      </a:lt1>
      <a:dk2>
        <a:srgbClr val="39302A"/>
      </a:dk2>
      <a:lt2>
        <a:srgbClr val="E5DEDB"/>
      </a:lt2>
      <a:accent1>
        <a:srgbClr val="FFDF6A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Другая 2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105</Template>
  <TotalTime>286</TotalTime>
  <Words>221</Words>
  <Application>Microsoft Office PowerPoint</Application>
  <PresentationFormat>Экран (4:3)</PresentationFormat>
  <Paragraphs>65</Paragraphs>
  <Slides>16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105</vt:lpstr>
      <vt:lpstr>Проект  «Внедрение ФГОС ДО в практику работы  МБДОУ №10»</vt:lpstr>
      <vt:lpstr>Цель проекта:</vt:lpstr>
      <vt:lpstr>Задачи:</vt:lpstr>
      <vt:lpstr>Этапы:</vt:lpstr>
      <vt:lpstr>Направления:</vt:lpstr>
      <vt:lpstr>Требования к пространственной предметно-развивающей среде:</vt:lpstr>
      <vt:lpstr>Предметно – пространственная развивающая среда  организуется с учётом требований ФГОС, где чётко прослеживаются все пять образовательных областей:</vt:lpstr>
      <vt:lpstr>Художественно — эстетическое развитие</vt:lpstr>
      <vt:lpstr>Художественно — эстетическое развитие</vt:lpstr>
      <vt:lpstr> Речевое развитие </vt:lpstr>
      <vt:lpstr> Познавательное развитие</vt:lpstr>
      <vt:lpstr> Социально-личностное развитие</vt:lpstr>
      <vt:lpstr> </vt:lpstr>
      <vt:lpstr>                     Физическое развитие </vt:lpstr>
      <vt:lpstr>Ожидаемые результаты: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«Внедрение ФГОС ДО в практику работы  МБДОУ №10»</dc:title>
  <cp:lastModifiedBy>sad10</cp:lastModifiedBy>
  <cp:revision>35</cp:revision>
  <dcterms:modified xsi:type="dcterms:W3CDTF">2022-11-25T06:26:32Z</dcterms:modified>
</cp:coreProperties>
</file>