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7" r:id="rId3"/>
    <p:sldId id="268" r:id="rId4"/>
    <p:sldId id="294" r:id="rId5"/>
    <p:sldId id="274" r:id="rId6"/>
    <p:sldId id="286" r:id="rId7"/>
    <p:sldId id="291" r:id="rId8"/>
    <p:sldId id="295" r:id="rId9"/>
    <p:sldId id="296" r:id="rId10"/>
    <p:sldId id="278" r:id="rId11"/>
    <p:sldId id="279" r:id="rId12"/>
    <p:sldId id="280" r:id="rId13"/>
    <p:sldId id="282" r:id="rId14"/>
    <p:sldId id="264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99" r:id="rId23"/>
    <p:sldId id="300" r:id="rId24"/>
    <p:sldId id="301" r:id="rId25"/>
    <p:sldId id="293" r:id="rId26"/>
    <p:sldId id="289" r:id="rId27"/>
    <p:sldId id="30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A55"/>
    <a:srgbClr val="1E038F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A27410-947D-4899-ACC3-25E844EBB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400" b="1" spc="-101">
                <a:solidFill>
                  <a:srgbClr val="EEEEEE"/>
                </a:solidFill>
              </a:rPr>
              <a:t>Текст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Уровень текста 5</a:t>
            </a:r>
          </a:p>
        </p:txBody>
      </p:sp>
    </p:spTree>
    <p:extLst>
      <p:ext uri="{BB962C8B-B14F-4D97-AF65-F5344CB8AC3E}">
        <p14:creationId xmlns="" xmlns:p14="http://schemas.microsoft.com/office/powerpoint/2010/main" val="11260246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A27410-947D-4899-ACC3-25E844EBB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A27410-947D-4899-ACC3-25E844EBB7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26D205-B9F9-4642-91BB-1B5E529A4D87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A27410-947D-4899-ACC3-25E844EBB7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496944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 smtClean="0"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1300" b="1" i="1" dirty="0" smtClean="0"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1300" i="1" dirty="0">
                <a:latin typeface="Georgia" pitchFamily="18" charset="0"/>
              </a:rPr>
              <a:t/>
            </a:r>
            <a:br>
              <a:rPr lang="ru-RU" sz="1300" i="1" dirty="0">
                <a:latin typeface="Georgia" pitchFamily="18" charset="0"/>
              </a:rPr>
            </a:br>
            <a:r>
              <a:rPr lang="ru-RU" dirty="0"/>
              <a:t>             </a:t>
            </a:r>
            <a:br>
              <a:rPr lang="ru-RU" dirty="0"/>
            </a:br>
            <a:r>
              <a:rPr lang="ru-RU" sz="1300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71480"/>
            <a:ext cx="8352928" cy="59293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100" b="1" i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4100" b="1" i="1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совет</a:t>
            </a:r>
            <a:endParaRPr lang="ru-RU" sz="4100" i="1" dirty="0">
              <a:solidFill>
                <a:srgbClr val="FF000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100" b="1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«Экономическое воспитание как средство формирования  финансовой  грамотности дошкольников»</a:t>
            </a:r>
          </a:p>
          <a:p>
            <a:endParaRPr lang="ru-RU" sz="1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8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r"/>
            <a:endParaRPr lang="ru-RU" sz="38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r"/>
            <a:endParaRPr lang="ru-RU" sz="38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700" b="1" i="1" dirty="0" smtClean="0">
                <a:solidFill>
                  <a:srgbClr val="071A55"/>
                </a:solidFill>
                <a:latin typeface="Georgia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sz="1700" b="1" i="1" dirty="0">
                <a:solidFill>
                  <a:srgbClr val="071A55"/>
                </a:solidFill>
                <a:latin typeface="Georgia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r"/>
            <a:r>
              <a:rPr lang="ru-RU" sz="1700" b="1" i="1" dirty="0">
                <a:solidFill>
                  <a:srgbClr val="071A55"/>
                </a:solidFill>
                <a:latin typeface="Georgia" pitchFamily="18" charset="0"/>
                <a:cs typeface="Times New Roman" panose="02020603050405020304" pitchFamily="18" charset="0"/>
              </a:rPr>
              <a:t>Старший воспитатель: </a:t>
            </a:r>
            <a:r>
              <a:rPr lang="ru-RU" sz="1700" b="1" i="1" dirty="0" smtClean="0">
                <a:solidFill>
                  <a:srgbClr val="071A55"/>
                </a:solidFill>
                <a:latin typeface="Georgia" pitchFamily="18" charset="0"/>
                <a:cs typeface="Times New Roman" panose="02020603050405020304" pitchFamily="18" charset="0"/>
              </a:rPr>
              <a:t>Е.В. </a:t>
            </a:r>
            <a:r>
              <a:rPr lang="ru-RU" sz="1700" b="1" i="1" dirty="0" err="1" smtClean="0">
                <a:solidFill>
                  <a:srgbClr val="071A55"/>
                </a:solidFill>
                <a:latin typeface="Georgia" pitchFamily="18" charset="0"/>
                <a:cs typeface="Times New Roman" panose="02020603050405020304" pitchFamily="18" charset="0"/>
              </a:rPr>
              <a:t>Лисовенко</a:t>
            </a:r>
            <a:endParaRPr lang="ru-RU" sz="1700" b="1" i="1" dirty="0">
              <a:solidFill>
                <a:srgbClr val="071A55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r"/>
            <a:endParaRPr lang="ru-RU" sz="3800" b="1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C:\Users\sad10\Desktop\finansovaja-deti-5-z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85992"/>
            <a:ext cx="4714908" cy="2610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33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7154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ДЕЛОВАЯ ИГРА </a:t>
            </a:r>
            <a:br>
              <a:rPr lang="ru-RU" sz="4000" b="1" i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«ФИНАНСОВЫЙ РИНГ»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РАЗМИНКА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ЗАДАНИЕ №1.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«ЭКОНОМИКА В СКАЗКАХ»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ЗАДАНИЕ №2.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«ПРОДОЛЖИТЕ ПРЕДЛОЖЕНИЕ»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ЗАДАНИЕ №3.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 «КТО ПОСЛЕДНИЙ»</a:t>
            </a:r>
          </a:p>
        </p:txBody>
      </p:sp>
    </p:spTree>
    <p:extLst>
      <p:ext uri="{BB962C8B-B14F-4D97-AF65-F5344CB8AC3E}">
        <p14:creationId xmlns="" xmlns:p14="http://schemas.microsoft.com/office/powerpoint/2010/main" val="22359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76672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ЗАДАНИЕ №4.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« ПРОДОЛЖИТЕ ПОСЛОВИЦЫ И ПОГОВОРКИ»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труде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По работе и 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…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Кончил дело –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…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Терпенье и труд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…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Труд кормит, а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...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 деньгах, цене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Деньги – не люди, лишними</a:t>
            </a:r>
            <a:r>
              <a:rPr lang="ru-RU" sz="2400" i="1" u="sng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...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Доход не живет без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…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Получишь доход – явится и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...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 купле-продаже, товаре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Хороший товар на полке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...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На что спрос, на то и 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..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Кота в мешке покупать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...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0"/>
            <a:ext cx="77101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 бережливости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Бережливость лучше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…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Бережливая вещь два века 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..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Запас человека не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...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 лени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Леность наводит на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...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Лень до добра не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…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 добре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Доброго держись, а от худого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...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Доброе дело само себя 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..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714752"/>
            <a:ext cx="5214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 жадности и зависти</a:t>
            </a:r>
            <a:endParaRPr lang="ru-RU" sz="2400" i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В одну лапу всего не ..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  <a:endParaRPr lang="ru-RU" sz="2400" i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В чужой лодке всегда больше ..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  <a:endParaRPr lang="ru-RU" sz="2400" i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Глаза завидущие, руки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...</a:t>
            </a:r>
            <a:endParaRPr lang="ru-RU" sz="2400" i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Жадность – что река: чем дальше, тем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...</a:t>
            </a:r>
            <a:endParaRPr lang="ru-RU" sz="2400" i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Ни себе, ни 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...</a:t>
            </a:r>
            <a:endParaRPr lang="ru-RU" sz="2400" i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2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753" y="476672"/>
            <a:ext cx="7255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№5.  «ВАЛЮТА СТРАН МИРА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index.minfin.com.ua/minfin/reference/currency/sign/img/btc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13090" y="1556792"/>
            <a:ext cx="90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$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476867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611560" y="458112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Биткойн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Доллар Евро   Фунт Стерлингов Иена Юань Рубль Шекель Рупия Тугрик Франк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â¬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20" y="1476869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Â£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29" y="1476867"/>
            <a:ext cx="936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Â¥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12" y="1476867"/>
            <a:ext cx="1260729" cy="98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Â¥"/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02" y="1459036"/>
            <a:ext cx="1260729" cy="98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â½"/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88" y="2996952"/>
            <a:ext cx="1126604" cy="105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âª"/>
          <p:cNvPicPr/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59" y="2996952"/>
            <a:ext cx="910580" cy="91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â¨"/>
          <p:cNvPicPr/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14" y="3045718"/>
            <a:ext cx="866315" cy="86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â®"/>
          <p:cNvPicPr/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45" y="3073774"/>
            <a:ext cx="1060124" cy="83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â£"/>
          <p:cNvPicPr/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86" y="3103090"/>
            <a:ext cx="1063026" cy="804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160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ed-kopilka.ru/images/ris2(18)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0929"/>
            <a:ext cx="864096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47664" y="62068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ЗАДАНИЕ  №6. «КРОССВОРД»</a:t>
            </a:r>
            <a:endParaRPr lang="ru-RU" sz="2400" b="1" i="1" dirty="0">
              <a:solidFill>
                <a:srgbClr val="FF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0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ris2(18)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55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6823082"/>
              </p:ext>
            </p:extLst>
          </p:nvPr>
        </p:nvGraphicFramePr>
        <p:xfrm>
          <a:off x="395536" y="2060847"/>
          <a:ext cx="8424939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587144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9149"/>
                <a:gridCol w="64807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03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ris2(18)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55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1005033"/>
              </p:ext>
            </p:extLst>
          </p:nvPr>
        </p:nvGraphicFramePr>
        <p:xfrm>
          <a:off x="323530" y="2060848"/>
          <a:ext cx="8496945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9149"/>
                <a:gridCol w="64807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524514"/>
              </p:ext>
            </p:extLst>
          </p:nvPr>
        </p:nvGraphicFramePr>
        <p:xfrm>
          <a:off x="971600" y="908721"/>
          <a:ext cx="720080" cy="49821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0"/>
              </a:tblGrid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932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ris2(18)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55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3585236"/>
              </p:ext>
            </p:extLst>
          </p:nvPr>
        </p:nvGraphicFramePr>
        <p:xfrm>
          <a:off x="323530" y="2060848"/>
          <a:ext cx="8496945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9149"/>
                <a:gridCol w="64807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5233152"/>
              </p:ext>
            </p:extLst>
          </p:nvPr>
        </p:nvGraphicFramePr>
        <p:xfrm>
          <a:off x="971600" y="908721"/>
          <a:ext cx="720080" cy="49821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0"/>
              </a:tblGrid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9042258"/>
              </p:ext>
            </p:extLst>
          </p:nvPr>
        </p:nvGraphicFramePr>
        <p:xfrm>
          <a:off x="2267744" y="1988840"/>
          <a:ext cx="720080" cy="33214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0"/>
              </a:tblGrid>
              <a:tr h="553577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284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ed-kopilka.ru/images/ris2(18)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55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820498"/>
              </p:ext>
            </p:extLst>
          </p:nvPr>
        </p:nvGraphicFramePr>
        <p:xfrm>
          <a:off x="323530" y="2060848"/>
          <a:ext cx="8496945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9149"/>
                <a:gridCol w="64807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6162514"/>
              </p:ext>
            </p:extLst>
          </p:nvPr>
        </p:nvGraphicFramePr>
        <p:xfrm>
          <a:off x="971600" y="908721"/>
          <a:ext cx="720080" cy="49821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0"/>
              </a:tblGrid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9527696"/>
              </p:ext>
            </p:extLst>
          </p:nvPr>
        </p:nvGraphicFramePr>
        <p:xfrm>
          <a:off x="2267744" y="1988840"/>
          <a:ext cx="720080" cy="33214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0"/>
              </a:tblGrid>
              <a:tr h="553577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0859646"/>
              </p:ext>
            </p:extLst>
          </p:nvPr>
        </p:nvGraphicFramePr>
        <p:xfrm>
          <a:off x="3563889" y="980728"/>
          <a:ext cx="720080" cy="26642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0"/>
              </a:tblGrid>
              <a:tr h="537408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Т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638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ris2(18)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55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1048768"/>
              </p:ext>
            </p:extLst>
          </p:nvPr>
        </p:nvGraphicFramePr>
        <p:xfrm>
          <a:off x="323530" y="2060848"/>
          <a:ext cx="8496945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9149"/>
                <a:gridCol w="64807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8139566"/>
              </p:ext>
            </p:extLst>
          </p:nvPr>
        </p:nvGraphicFramePr>
        <p:xfrm>
          <a:off x="971600" y="908721"/>
          <a:ext cx="720080" cy="49821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0"/>
              </a:tblGrid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0254318"/>
              </p:ext>
            </p:extLst>
          </p:nvPr>
        </p:nvGraphicFramePr>
        <p:xfrm>
          <a:off x="2267744" y="1988840"/>
          <a:ext cx="720080" cy="33214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0"/>
              </a:tblGrid>
              <a:tr h="553577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5211371"/>
              </p:ext>
            </p:extLst>
          </p:nvPr>
        </p:nvGraphicFramePr>
        <p:xfrm>
          <a:off x="3563887" y="980728"/>
          <a:ext cx="720081" cy="26642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1"/>
              </a:tblGrid>
              <a:tr h="537408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Т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5402548"/>
              </p:ext>
            </p:extLst>
          </p:nvPr>
        </p:nvGraphicFramePr>
        <p:xfrm>
          <a:off x="4860032" y="980728"/>
          <a:ext cx="720081" cy="31960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1"/>
              </a:tblGrid>
              <a:tr h="537408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278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20688"/>
            <a:ext cx="8392842" cy="5976664"/>
          </a:xfrm>
        </p:spPr>
        <p:txBody>
          <a:bodyPr>
            <a:normAutofit fontScale="90000"/>
          </a:bodyPr>
          <a:lstStyle/>
          <a:p>
            <a:pPr marL="360000"/>
            <a:r>
              <a:rPr lang="ru-RU" sz="1800" b="1" i="1" dirty="0" smtClean="0">
                <a:latin typeface="Georgia" pitchFamily="18" charset="0"/>
              </a:rPr>
              <a:t>1«Значение экономического воспитания</a:t>
            </a:r>
            <a:br>
              <a:rPr lang="ru-RU" sz="1800" b="1" i="1" dirty="0" smtClean="0">
                <a:latin typeface="Georgia" pitchFamily="18" charset="0"/>
              </a:rPr>
            </a:br>
            <a:r>
              <a:rPr lang="ru-RU" sz="1800" b="1" i="1" dirty="0" smtClean="0">
                <a:latin typeface="Georgia" pitchFamily="18" charset="0"/>
              </a:rPr>
              <a:t>дошкольников». Старший воспитатель:  </a:t>
            </a:r>
            <a:r>
              <a:rPr lang="ru-RU" sz="1800" b="1" i="1" dirty="0" err="1" smtClean="0">
                <a:latin typeface="Georgia" pitchFamily="18" charset="0"/>
              </a:rPr>
              <a:t>Лисовенко</a:t>
            </a:r>
            <a:r>
              <a:rPr lang="ru-RU" sz="1800" b="1" i="1" dirty="0" smtClean="0">
                <a:latin typeface="Georgia" pitchFamily="18" charset="0"/>
              </a:rPr>
              <a:t> Е.В. </a:t>
            </a:r>
            <a:br>
              <a:rPr lang="ru-RU" sz="1800" b="1" i="1" dirty="0" smtClean="0">
                <a:latin typeface="Georgia" pitchFamily="18" charset="0"/>
              </a:rPr>
            </a:br>
            <a:r>
              <a:rPr lang="ru-RU" sz="1800" b="1" i="1" dirty="0" smtClean="0">
                <a:latin typeface="Georgia" pitchFamily="18" charset="0"/>
              </a:rPr>
              <a:t>2. Презентация проектов по финансовой грамотности». Воспитатели групп. (</a:t>
            </a:r>
            <a:r>
              <a:rPr lang="ru-RU" sz="1800" b="1" i="1" dirty="0" err="1" smtClean="0">
                <a:latin typeface="Georgia" pitchFamily="18" charset="0"/>
              </a:rPr>
              <a:t>Сигаева</a:t>
            </a:r>
            <a:r>
              <a:rPr lang="ru-RU" sz="1800" b="1" i="1" dirty="0" smtClean="0">
                <a:latin typeface="Georgia" pitchFamily="18" charset="0"/>
              </a:rPr>
              <a:t> А.А.,  </a:t>
            </a:r>
            <a:r>
              <a:rPr lang="ru-RU" sz="1800" b="1" i="1" dirty="0" err="1" smtClean="0">
                <a:latin typeface="Georgia" pitchFamily="18" charset="0"/>
              </a:rPr>
              <a:t>Сивкова</a:t>
            </a:r>
            <a:r>
              <a:rPr lang="ru-RU" sz="1800" b="1" i="1" dirty="0" smtClean="0">
                <a:latin typeface="Georgia" pitchFamily="18" charset="0"/>
              </a:rPr>
              <a:t> Е.Д.В.)</a:t>
            </a:r>
            <a:br>
              <a:rPr lang="ru-RU" sz="1800" b="1" i="1" dirty="0" smtClean="0">
                <a:latin typeface="Georgia" pitchFamily="18" charset="0"/>
              </a:rPr>
            </a:br>
            <a:r>
              <a:rPr lang="ru-RU" sz="1800" b="1" i="1" dirty="0" smtClean="0">
                <a:latin typeface="Georgia" pitchFamily="18" charset="0"/>
              </a:rPr>
              <a:t>3. Деловая игра  «Финансовый ринг». Старший воспитатель:  </a:t>
            </a:r>
            <a:r>
              <a:rPr lang="ru-RU" sz="1800" b="1" i="1" dirty="0" err="1" smtClean="0">
                <a:latin typeface="Georgia" pitchFamily="18" charset="0"/>
              </a:rPr>
              <a:t>Лисовенко</a:t>
            </a:r>
            <a:r>
              <a:rPr lang="ru-RU" sz="1800" b="1" i="1" dirty="0" smtClean="0">
                <a:latin typeface="Georgia" pitchFamily="18" charset="0"/>
              </a:rPr>
              <a:t> Е.В.</a:t>
            </a:r>
            <a:br>
              <a:rPr lang="ru-RU" sz="1800" b="1" i="1" dirty="0" smtClean="0">
                <a:latin typeface="Georgia" pitchFamily="18" charset="0"/>
              </a:rPr>
            </a:br>
            <a:r>
              <a:rPr lang="ru-RU" sz="1800" b="1" i="1" dirty="0" smtClean="0">
                <a:latin typeface="Georgia" pitchFamily="18" charset="0"/>
              </a:rPr>
              <a:t>4. Итоги тематического контроля «Определение эффективности работы педагогов по формированию элементарных математических представлений у дошкольников». Старший воспитатель:  </a:t>
            </a:r>
            <a:r>
              <a:rPr lang="ru-RU" sz="1800" b="1" i="1" dirty="0" err="1" smtClean="0">
                <a:latin typeface="Georgia" pitchFamily="18" charset="0"/>
              </a:rPr>
              <a:t>Лисовенко</a:t>
            </a:r>
            <a:r>
              <a:rPr lang="ru-RU" sz="1800" b="1" i="1" dirty="0" smtClean="0">
                <a:latin typeface="Georgia" pitchFamily="18" charset="0"/>
              </a:rPr>
              <a:t> Е.В.</a:t>
            </a:r>
            <a:br>
              <a:rPr lang="ru-RU" sz="1800" b="1" i="1" dirty="0" smtClean="0">
                <a:latin typeface="Georgia" pitchFamily="18" charset="0"/>
              </a:rPr>
            </a:br>
            <a:r>
              <a:rPr lang="ru-RU" sz="1800" b="1" i="1" dirty="0" smtClean="0">
                <a:latin typeface="Georgia" pitchFamily="18" charset="0"/>
              </a:rPr>
              <a:t>5. Итоги смотра-конкурса  центров познавательного развития «Занимательная математика». Старший воспитатель:  </a:t>
            </a:r>
            <a:r>
              <a:rPr lang="ru-RU" sz="1800" b="1" i="1" dirty="0" err="1" smtClean="0">
                <a:latin typeface="Georgia" pitchFamily="18" charset="0"/>
              </a:rPr>
              <a:t>Лисовенко</a:t>
            </a:r>
            <a:r>
              <a:rPr lang="ru-RU" sz="1800" b="1" i="1" dirty="0" smtClean="0">
                <a:latin typeface="Georgia" pitchFamily="18" charset="0"/>
              </a:rPr>
              <a:t> Е.В.</a:t>
            </a:r>
            <a:br>
              <a:rPr lang="ru-RU" sz="1800" b="1" i="1" dirty="0" smtClean="0">
                <a:latin typeface="Georgia" pitchFamily="18" charset="0"/>
              </a:rPr>
            </a:br>
            <a:r>
              <a:rPr lang="ru-RU" sz="1800" b="1" i="1" dirty="0" smtClean="0">
                <a:latin typeface="Georgia" pitchFamily="18" charset="0"/>
              </a:rPr>
              <a:t>6. Итоги выставки - конкурса поделок и игровых пособий «Математика вокруг нас». Старший воспитатель:  </a:t>
            </a:r>
            <a:r>
              <a:rPr lang="ru-RU" sz="1800" b="1" i="1" dirty="0" err="1" smtClean="0">
                <a:latin typeface="Georgia" pitchFamily="18" charset="0"/>
              </a:rPr>
              <a:t>Лисовенко</a:t>
            </a:r>
            <a:r>
              <a:rPr lang="ru-RU" sz="1800" b="1" i="1" dirty="0" smtClean="0">
                <a:latin typeface="Georgia" pitchFamily="18" charset="0"/>
              </a:rPr>
              <a:t> Е.В. </a:t>
            </a:r>
            <a:br>
              <a:rPr lang="ru-RU" sz="1800" b="1" i="1" dirty="0" smtClean="0">
                <a:latin typeface="Georgia" pitchFamily="18" charset="0"/>
              </a:rPr>
            </a:br>
            <a:r>
              <a:rPr lang="ru-RU" sz="1800" b="1" i="1" dirty="0" smtClean="0">
                <a:latin typeface="Georgia" pitchFamily="18" charset="0"/>
              </a:rPr>
              <a:t>7. </a:t>
            </a:r>
            <a:r>
              <a:rPr lang="ru-RU" sz="1800" b="1" i="1" dirty="0" err="1" smtClean="0">
                <a:latin typeface="Georgia" pitchFamily="18" charset="0"/>
              </a:rPr>
              <a:t>ТЕКущие</a:t>
            </a:r>
            <a:r>
              <a:rPr lang="ru-RU" sz="1800" b="1" i="1" dirty="0" smtClean="0">
                <a:latin typeface="Georgia" pitchFamily="18" charset="0"/>
              </a:rPr>
              <a:t> вопросы.</a:t>
            </a:r>
            <a:br>
              <a:rPr lang="ru-RU" sz="1800" b="1" i="1" dirty="0" smtClean="0">
                <a:latin typeface="Georgia" pitchFamily="18" charset="0"/>
              </a:rPr>
            </a:br>
            <a:r>
              <a:rPr lang="ru-RU" sz="1800" b="1" i="1" smtClean="0">
                <a:latin typeface="Georgia" pitchFamily="18" charset="0"/>
              </a:rPr>
              <a:t>8. Проект </a:t>
            </a:r>
            <a:r>
              <a:rPr lang="ru-RU" sz="1800" b="1" i="1" dirty="0" smtClean="0">
                <a:latin typeface="Georgia" pitchFamily="18" charset="0"/>
              </a:rPr>
              <a:t>решения педагогического совета.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85728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Повестка дня:</a:t>
            </a:r>
            <a:endParaRPr lang="ru-RU" sz="32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3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ris2(18)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55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8358531"/>
              </p:ext>
            </p:extLst>
          </p:nvPr>
        </p:nvGraphicFramePr>
        <p:xfrm>
          <a:off x="323530" y="2060848"/>
          <a:ext cx="8496945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9149"/>
                <a:gridCol w="64807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6740636"/>
              </p:ext>
            </p:extLst>
          </p:nvPr>
        </p:nvGraphicFramePr>
        <p:xfrm>
          <a:off x="971600" y="908721"/>
          <a:ext cx="720080" cy="49821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0"/>
              </a:tblGrid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266982"/>
              </p:ext>
            </p:extLst>
          </p:nvPr>
        </p:nvGraphicFramePr>
        <p:xfrm>
          <a:off x="2267744" y="1988840"/>
          <a:ext cx="720080" cy="33214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0"/>
              </a:tblGrid>
              <a:tr h="553577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9639913"/>
              </p:ext>
            </p:extLst>
          </p:nvPr>
        </p:nvGraphicFramePr>
        <p:xfrm>
          <a:off x="3563887" y="980728"/>
          <a:ext cx="720081" cy="26642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1"/>
              </a:tblGrid>
              <a:tr h="537408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Т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6816721"/>
              </p:ext>
            </p:extLst>
          </p:nvPr>
        </p:nvGraphicFramePr>
        <p:xfrm>
          <a:off x="4860032" y="980728"/>
          <a:ext cx="720081" cy="31960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1"/>
              </a:tblGrid>
              <a:tr h="537408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5215606"/>
              </p:ext>
            </p:extLst>
          </p:nvPr>
        </p:nvGraphicFramePr>
        <p:xfrm>
          <a:off x="6156176" y="980728"/>
          <a:ext cx="720081" cy="42594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1"/>
              </a:tblGrid>
              <a:tr h="537408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   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80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ed-kopilka.ru/images/ris2(18)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55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8358531"/>
              </p:ext>
            </p:extLst>
          </p:nvPr>
        </p:nvGraphicFramePr>
        <p:xfrm>
          <a:off x="323530" y="2060848"/>
          <a:ext cx="8496945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9149"/>
                <a:gridCol w="64807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6740636"/>
              </p:ext>
            </p:extLst>
          </p:nvPr>
        </p:nvGraphicFramePr>
        <p:xfrm>
          <a:off x="971600" y="908721"/>
          <a:ext cx="720080" cy="49821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0"/>
              </a:tblGrid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266982"/>
              </p:ext>
            </p:extLst>
          </p:nvPr>
        </p:nvGraphicFramePr>
        <p:xfrm>
          <a:off x="2267744" y="1988840"/>
          <a:ext cx="720080" cy="33214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0"/>
              </a:tblGrid>
              <a:tr h="553577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1361616"/>
              </p:ext>
            </p:extLst>
          </p:nvPr>
        </p:nvGraphicFramePr>
        <p:xfrm>
          <a:off x="3563888" y="980728"/>
          <a:ext cx="720080" cy="26642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0"/>
              </a:tblGrid>
              <a:tr h="537408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Т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6816721"/>
              </p:ext>
            </p:extLst>
          </p:nvPr>
        </p:nvGraphicFramePr>
        <p:xfrm>
          <a:off x="4860032" y="980728"/>
          <a:ext cx="720081" cy="31960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1"/>
              </a:tblGrid>
              <a:tr h="537408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304160"/>
              </p:ext>
            </p:extLst>
          </p:nvPr>
        </p:nvGraphicFramePr>
        <p:xfrm>
          <a:off x="6156176" y="980728"/>
          <a:ext cx="720081" cy="42594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20081"/>
              </a:tblGrid>
              <a:tr h="537408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   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7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2178847"/>
              </p:ext>
            </p:extLst>
          </p:nvPr>
        </p:nvGraphicFramePr>
        <p:xfrm>
          <a:off x="7524328" y="404663"/>
          <a:ext cx="648073" cy="329198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48073"/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568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568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81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568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585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НОД по формированию элементарных математических представлений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sad10\Desktop\Пед.совт по фин. грам\НОД по ФЭМП\Грибочки\20220208_091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000504"/>
            <a:ext cx="2786082" cy="2089561"/>
          </a:xfrm>
          <a:prstGeom prst="rect">
            <a:avLst/>
          </a:prstGeom>
          <a:noFill/>
        </p:spPr>
      </p:pic>
      <p:pic>
        <p:nvPicPr>
          <p:cNvPr id="6147" name="Picture 3" descr="C:\Users\sad10\Desktop\Пед.совт по фин. грам\НОД по ФЭМП\Грибочки\20220208_090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71612"/>
            <a:ext cx="2714644" cy="2035983"/>
          </a:xfrm>
          <a:prstGeom prst="rect">
            <a:avLst/>
          </a:prstGeom>
          <a:noFill/>
        </p:spPr>
      </p:pic>
      <p:pic>
        <p:nvPicPr>
          <p:cNvPr id="6149" name="Picture 5" descr="C:\Users\sad10\Desktop\Пед.совт по фин. грам\НОД по ФЭМП\Листочки\20220208_100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35894"/>
            <a:ext cx="2786082" cy="2089562"/>
          </a:xfrm>
          <a:prstGeom prst="rect">
            <a:avLst/>
          </a:prstGeom>
          <a:noFill/>
        </p:spPr>
      </p:pic>
      <p:pic>
        <p:nvPicPr>
          <p:cNvPr id="6150" name="Picture 6" descr="C:\Users\sad10\Desktop\Пед.совт по фин. грам\НОД по ФЭМП\Листочки\20220208_095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000504"/>
            <a:ext cx="2714644" cy="2035983"/>
          </a:xfrm>
          <a:prstGeom prst="rect">
            <a:avLst/>
          </a:prstGeom>
          <a:noFill/>
        </p:spPr>
      </p:pic>
      <p:pic>
        <p:nvPicPr>
          <p:cNvPr id="6151" name="Picture 7" descr="C:\Users\sad10\Desktop\Пед.совт по фин. грам\НОД по ФЭМП\Ромашка\20220209_0937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571612"/>
            <a:ext cx="2667018" cy="2000264"/>
          </a:xfrm>
          <a:prstGeom prst="rect">
            <a:avLst/>
          </a:prstGeom>
          <a:noFill/>
        </p:spPr>
      </p:pic>
      <p:pic>
        <p:nvPicPr>
          <p:cNvPr id="6152" name="Picture 8" descr="C:\Users\sad10\Desktop\Пед.совт по фин. грам\НОД по ФЭМП\Ромашка\20220209_0952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000504"/>
            <a:ext cx="2643206" cy="1982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20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Смотр-конкурс  центров  познавательного развития  «Занимательная математика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sad10\Desktop\Сайт 2021-2022\Смотр-конкурс уголков по ФЭМП Занимательная математика\20220330_104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85926"/>
            <a:ext cx="1857388" cy="2476519"/>
          </a:xfrm>
          <a:prstGeom prst="rect">
            <a:avLst/>
          </a:prstGeom>
          <a:noFill/>
        </p:spPr>
      </p:pic>
      <p:pic>
        <p:nvPicPr>
          <p:cNvPr id="7172" name="Picture 4" descr="C:\Users\sad10\Desktop\Сайт 2021-2022\Смотр-конкурс уголков по ФЭМП Занимательная математика\20220330_130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1857389" cy="2476518"/>
          </a:xfrm>
          <a:prstGeom prst="rect">
            <a:avLst/>
          </a:prstGeom>
          <a:noFill/>
        </p:spPr>
      </p:pic>
      <p:pic>
        <p:nvPicPr>
          <p:cNvPr id="7173" name="Picture 5" descr="C:\Users\sad10\Desktop\Сайт 2021-2022\Смотр-конкурс уголков по ФЭМП Занимательная математика\20220330_132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428736"/>
            <a:ext cx="1821669" cy="2428892"/>
          </a:xfrm>
          <a:prstGeom prst="rect">
            <a:avLst/>
          </a:prstGeom>
          <a:noFill/>
        </p:spPr>
      </p:pic>
      <p:pic>
        <p:nvPicPr>
          <p:cNvPr id="7175" name="Picture 7" descr="C:\Users\sad10\Desktop\Сайт 2021-2022\Смотр-конкурс уголков по ФЭМП Занимательная математика\20220330_135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214818"/>
            <a:ext cx="1857388" cy="2476516"/>
          </a:xfrm>
          <a:prstGeom prst="rect">
            <a:avLst/>
          </a:prstGeom>
          <a:noFill/>
        </p:spPr>
      </p:pic>
      <p:pic>
        <p:nvPicPr>
          <p:cNvPr id="7176" name="Picture 8" descr="C:\Users\sad10\Desktop\Сайт 2021-2022\Смотр-конкурс уголков по ФЭМП Занимательная математика\20220330_1403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857760"/>
            <a:ext cx="2500330" cy="1875248"/>
          </a:xfrm>
          <a:prstGeom prst="rect">
            <a:avLst/>
          </a:prstGeom>
          <a:noFill/>
        </p:spPr>
      </p:pic>
      <p:pic>
        <p:nvPicPr>
          <p:cNvPr id="7178" name="Picture 10" descr="C:\Users\sad10\Desktop\Сайт 2021-2022\Смотр-конкурс уголков по ФЭМП Занимательная математика\20220330_1420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143380"/>
            <a:ext cx="1785932" cy="2381243"/>
          </a:xfrm>
          <a:prstGeom prst="rect">
            <a:avLst/>
          </a:prstGeom>
          <a:noFill/>
        </p:spPr>
      </p:pic>
      <p:pic>
        <p:nvPicPr>
          <p:cNvPr id="18" name="Picture 6" descr="C:\Users\sad10\Desktop\Сайт 2021-2022\Смотр-конкурс уголков по ФЭМП Занимательная математика\20220330_1324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1357298"/>
            <a:ext cx="2286016" cy="1714512"/>
          </a:xfrm>
          <a:prstGeom prst="rect">
            <a:avLst/>
          </a:prstGeom>
          <a:noFill/>
        </p:spPr>
      </p:pic>
      <p:pic>
        <p:nvPicPr>
          <p:cNvPr id="19" name="Picture 3" descr="C:\Users\sad10\Desktop\Сайт 2021-2022\Смотр-конкурс уголков по ФЭМП Занимательная математика\20220330_1247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286124"/>
            <a:ext cx="2286016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20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Выставка-конкурс поделок и игровых пособий «математика вокруг нас»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sad10\Desktop\Сайт 2021-2022\Выставка Математика вокруг нас\20220405_143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428736"/>
            <a:ext cx="3095615" cy="2321711"/>
          </a:xfrm>
          <a:prstGeom prst="rect">
            <a:avLst/>
          </a:prstGeom>
          <a:noFill/>
        </p:spPr>
      </p:pic>
      <p:pic>
        <p:nvPicPr>
          <p:cNvPr id="8195" name="Picture 3" descr="C:\Users\sad10\Desktop\Сайт 2021-2022\Выставка Математика вокруг нас\20220405_143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000504"/>
            <a:ext cx="1964526" cy="2619369"/>
          </a:xfrm>
          <a:prstGeom prst="rect">
            <a:avLst/>
          </a:prstGeom>
          <a:noFill/>
        </p:spPr>
      </p:pic>
      <p:pic>
        <p:nvPicPr>
          <p:cNvPr id="8196" name="Picture 4" descr="C:\Users\sad10\Desktop\Сайт 2021-2022\Выставка Математика вокруг нас\20220405_143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2357454" cy="1768091"/>
          </a:xfrm>
          <a:prstGeom prst="rect">
            <a:avLst/>
          </a:prstGeom>
          <a:noFill/>
        </p:spPr>
      </p:pic>
      <p:pic>
        <p:nvPicPr>
          <p:cNvPr id="8197" name="Picture 5" descr="C:\Users\sad10\Desktop\Сайт 2021-2022\Выставка Математика вокруг нас\20220407_093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785926"/>
            <a:ext cx="2571768" cy="1928826"/>
          </a:xfrm>
          <a:prstGeom prst="rect">
            <a:avLst/>
          </a:prstGeom>
          <a:noFill/>
        </p:spPr>
      </p:pic>
      <p:pic>
        <p:nvPicPr>
          <p:cNvPr id="8198" name="Picture 6" descr="C:\Users\sad10\Desktop\Сайт 2021-2022\Выставка Математика вокруг нас\20220407_0932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357694"/>
            <a:ext cx="2214578" cy="1660934"/>
          </a:xfrm>
          <a:prstGeom prst="rect">
            <a:avLst/>
          </a:prstGeom>
          <a:noFill/>
        </p:spPr>
      </p:pic>
      <p:pic>
        <p:nvPicPr>
          <p:cNvPr id="8199" name="Picture 7" descr="C:\Users\sad10\Desktop\Сайт 2021-2022\Выставка Математика вокруг нас\20220405_1439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357694"/>
            <a:ext cx="2143140" cy="1607355"/>
          </a:xfrm>
          <a:prstGeom prst="rect">
            <a:avLst/>
          </a:prstGeom>
          <a:noFill/>
        </p:spPr>
      </p:pic>
      <p:pic>
        <p:nvPicPr>
          <p:cNvPr id="8200" name="Picture 8" descr="C:\Users\sad10\Desktop\Сайт 2021-2022\Выставка Математика вокруг нас\20220407_0931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071942"/>
            <a:ext cx="1928808" cy="257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20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6336704"/>
          </a:xfrm>
        </p:spPr>
        <p:txBody>
          <a:bodyPr>
            <a:normAutofit/>
          </a:bodyPr>
          <a:lstStyle/>
          <a:p>
            <a:pPr marL="360000" algn="ctr"/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Решения 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педсовета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:</a:t>
            </a:r>
            <a:br>
              <a:rPr lang="ru-RU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1.Организовать предметно-развивающую среду в группах по финансовой грамотности  (подборка методических пособий, дидактических игр, художественной литературы).</a:t>
            </a:r>
            <a:r>
              <a:rPr lang="ru-RU" sz="1400" b="1" dirty="0" smtClean="0">
                <a:latin typeface="Georgia" pitchFamily="18" charset="0"/>
              </a:rPr>
              <a:t/>
            </a:r>
            <a:br>
              <a:rPr lang="ru-RU" sz="1400" b="1" dirty="0" smtClean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Срок – сентябрь 2022 .</a:t>
            </a:r>
            <a:br>
              <a:rPr lang="ru-RU" sz="1400" b="1" i="1" dirty="0" smtClean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Ответственные – воспитатели, старший воспитатель</a:t>
            </a:r>
            <a:r>
              <a:rPr lang="ru-RU" sz="1400" b="1" dirty="0" smtClean="0">
                <a:latin typeface="Georgia" pitchFamily="18" charset="0"/>
              </a:rPr>
              <a:t/>
            </a:r>
            <a:br>
              <a:rPr lang="ru-RU" sz="1400" b="1" dirty="0" smtClean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2.Проводить образовательную деятельность с детьми по формированию основ финансовой грамотности (создание картотеки игр по финансовой грамотности детей старшего дошкольного возраста, организация проектной деятельности, совместная деятельность детей и взрослых в различных видах деятельности, открытые просмотры ООД). </a:t>
            </a:r>
            <a:r>
              <a:rPr lang="ru-RU" sz="1400" b="1" dirty="0" smtClean="0">
                <a:latin typeface="Georgia" pitchFamily="18" charset="0"/>
              </a:rPr>
              <a:t/>
            </a:r>
            <a:br>
              <a:rPr lang="ru-RU" sz="1400" b="1" dirty="0" smtClean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Срок –  постоянно</a:t>
            </a:r>
            <a:br>
              <a:rPr lang="ru-RU" sz="1400" b="1" i="1" dirty="0" smtClean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 Ответственные – воспитатели, старший воспитатель</a:t>
            </a:r>
            <a:r>
              <a:rPr lang="ru-RU" sz="1400" b="1" dirty="0" smtClean="0">
                <a:latin typeface="Georgia" pitchFamily="18" charset="0"/>
              </a:rPr>
              <a:t/>
            </a:r>
            <a:br>
              <a:rPr lang="ru-RU" sz="1400" b="1" dirty="0" smtClean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3.Ввести в планы воспитательно-образовательной работы игры, беседы по формированию основ финансовой грамотности у старших дошкольников.                                                                                                                      </a:t>
            </a:r>
            <a:br>
              <a:rPr lang="ru-RU" sz="1400" b="1" i="1" dirty="0" smtClean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 Срок –  постоянно</a:t>
            </a:r>
            <a:br>
              <a:rPr lang="ru-RU" sz="1400" b="1" i="1" dirty="0" smtClean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 Ответственные – воспитатели, старший воспитатель</a:t>
            </a:r>
            <a:r>
              <a:rPr lang="ru-RU" sz="1400" b="1" dirty="0" smtClean="0">
                <a:latin typeface="Georgia" pitchFamily="18" charset="0"/>
              </a:rPr>
              <a:t/>
            </a:r>
            <a:br>
              <a:rPr lang="ru-RU" sz="1400" b="1" dirty="0" smtClean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4.Планировать и проводить работу с родителями по вопросам экономической грамотности  (наглядная информация, консультации, анкетирование, помощь в организации проектов).</a:t>
            </a:r>
            <a:br>
              <a:rPr lang="ru-RU" sz="1400" b="1" i="1" dirty="0" smtClean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  Срок –  постоянно</a:t>
            </a:r>
            <a:br>
              <a:rPr lang="ru-RU" sz="1400" b="1" i="1" dirty="0" smtClean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 Ответственные – воспитатели, старший воспитатель 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51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785786" y="1928802"/>
            <a:ext cx="7572428" cy="21431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defRPr sz="1800" b="0" spc="0">
                <a:solidFill>
                  <a:srgbClr val="000000"/>
                </a:solidFill>
              </a:defRPr>
            </a:pPr>
            <a:endParaRPr sz="4800" b="1" i="1" spc="-10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6500826" y="3571876"/>
            <a:ext cx="1000132" cy="24467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3779" indent="-323779" algn="ctr" defTabSz="303956"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323779" indent="-323779" algn="ctr" defTabSz="303956"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323779" indent="-323779" algn="ctr" defTabSz="303956"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endParaRPr sz="1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xn--10-jlc6c.xn----9sbbg4bqbacvq.xn--p1ai/wp-content/uploads/2022/04/20220318_101900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714752"/>
            <a:ext cx="2857500" cy="2143125"/>
          </a:xfrm>
          <a:prstGeom prst="rect">
            <a:avLst/>
          </a:prstGeom>
          <a:noFill/>
        </p:spPr>
      </p:pic>
      <p:pic>
        <p:nvPicPr>
          <p:cNvPr id="2052" name="Picture 4" descr="http://xn--10-jlc6c.xn----9sbbg4bqbacvq.xn--p1ai/wp-content/uploads/2021/12/titulnaya-1-150x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66"/>
            <a:ext cx="2286016" cy="2286016"/>
          </a:xfrm>
          <a:prstGeom prst="rect">
            <a:avLst/>
          </a:prstGeom>
          <a:noFill/>
        </p:spPr>
      </p:pic>
      <p:pic>
        <p:nvPicPr>
          <p:cNvPr id="2057" name="Picture 9" descr="C:\Users\sad10\Desktop\Сайт 2021-2022\Цвентные сны 2022\Титульн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04"/>
            <a:ext cx="2462418" cy="2286016"/>
          </a:xfrm>
          <a:prstGeom prst="rect">
            <a:avLst/>
          </a:prstGeom>
          <a:noFill/>
        </p:spPr>
      </p:pic>
      <p:pic>
        <p:nvPicPr>
          <p:cNvPr id="2058" name="Picture 10" descr="C:\Users\sad10\Desktop\Сайт 2021-2022\Семейные старты 2022\Титульн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429000"/>
            <a:ext cx="3047248" cy="1713243"/>
          </a:xfrm>
          <a:prstGeom prst="rect">
            <a:avLst/>
          </a:prstGeom>
          <a:noFill/>
        </p:spPr>
      </p:pic>
      <p:pic>
        <p:nvPicPr>
          <p:cNvPr id="2059" name="Picture 11" descr="C:\Users\sad10\Desktop\Сайт 2021-2022\Семейные старты 2022\20220505_1406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429132"/>
            <a:ext cx="1714512" cy="2286016"/>
          </a:xfrm>
          <a:prstGeom prst="rect">
            <a:avLst/>
          </a:prstGeom>
          <a:noFill/>
        </p:spPr>
      </p:pic>
      <p:pic>
        <p:nvPicPr>
          <p:cNvPr id="2060" name="Picture 12" descr="C:\Users\sad10\Desktop\Сайт 2021-2022\Семейные старты 2022 г\Титульна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1000108"/>
            <a:ext cx="2571736" cy="1714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07593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785786" y="1928802"/>
            <a:ext cx="7572428" cy="21431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defRPr sz="1800" b="0" spc="0">
                <a:solidFill>
                  <a:srgbClr val="000000"/>
                </a:solidFill>
              </a:defRPr>
            </a:pPr>
            <a:r>
              <a:rPr lang="ru-RU" sz="4800" b="1" i="1" spc="-101" dirty="0" smtClean="0">
                <a:solidFill>
                  <a:srgbClr val="C00000"/>
                </a:solidFill>
                <a:latin typeface="Georgia" pitchFamily="18" charset="0"/>
              </a:rPr>
              <a:t>Спасибо</a:t>
            </a:r>
            <a:br>
              <a:rPr lang="ru-RU" sz="4800" b="1" i="1" spc="-10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800" b="1" i="1" spc="-101" dirty="0" smtClean="0">
                <a:solidFill>
                  <a:srgbClr val="C00000"/>
                </a:solidFill>
                <a:latin typeface="Georgia" pitchFamily="18" charset="0"/>
              </a:rPr>
              <a:t> за внимание!</a:t>
            </a:r>
            <a:endParaRPr sz="4800" b="1" i="1" spc="-10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6500826" y="3571876"/>
            <a:ext cx="1000132" cy="24467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3779" indent="-323779" algn="ctr" defTabSz="303956"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323779" indent="-323779" algn="ctr" defTabSz="303956"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323779" indent="-323779" algn="ctr" defTabSz="303956"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endParaRPr sz="1800" dirty="0">
              <a:solidFill>
                <a:srgbClr val="002060"/>
              </a:solidFill>
            </a:endParaRPr>
          </a:p>
        </p:txBody>
      </p:sp>
      <p:pic>
        <p:nvPicPr>
          <p:cNvPr id="88" name="Без заголовка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0496" y="4071942"/>
            <a:ext cx="1857388" cy="20769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3407593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49833">
              <a:defRPr sz="4928" spc="-98"/>
            </a:lvl1pPr>
          </a:lstStyle>
          <a:p>
            <a:pPr algn="ctr"/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ФИНАНСОВАЯ ГРАМОТНОСТЬ </a:t>
            </a:r>
            <a:b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>— это умение использовать знания и навыки для принятия правильных решений, связанных с деньгами и тратами.</a:t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ЭКОНОМИЧЕСКОЕ ВОСПИТАНИЕ ДОШКОЛЬНИКОВ – </a:t>
            </a:r>
            <a:b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>часть общей системы воспитания, организованный педагогический процесс, направленный на формирование бережного отношения к окружающему миру ценностей</a:t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sz="4928" b="1" spc="-98" dirty="0">
              <a:solidFill>
                <a:srgbClr val="EEEEE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42910" y="357166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31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>
            <a:spLocks noGrp="1"/>
          </p:cNvSpPr>
          <p:nvPr>
            <p:ph type="title"/>
          </p:nvPr>
        </p:nvSpPr>
        <p:spPr>
          <a:xfrm>
            <a:off x="3786182" y="1357298"/>
            <a:ext cx="4900618" cy="20717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49833">
              <a:defRPr sz="4928" spc="-98"/>
            </a:lvl1pPr>
          </a:lstStyle>
          <a:p>
            <a:pPr algn="ctr"/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800" dirty="0" smtClean="0"/>
              <a:t> </a:t>
            </a:r>
            <a:r>
              <a:rPr lang="ru-RU" sz="2200" b="1" i="1" dirty="0" smtClean="0">
                <a:latin typeface="Georgia" pitchFamily="18" charset="0"/>
              </a:rPr>
              <a:t>ФГОС ДО ставит  задачу формирования общей культуры личности детей. Экономическая культура личности дошкольника характеризуется наличием первичных представлений об экономических категориях, без которых невозможно формирование финансовой грамотности.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sz="4928" b="1" spc="-98" dirty="0">
              <a:solidFill>
                <a:srgbClr val="EEEEE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42910" y="357166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" descr="C:\Users\sad10\Desktop\106096_5c84db884d0d85c84db884d1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2610540" cy="364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31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928662" y="116632"/>
            <a:ext cx="8008551" cy="13394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ED501"/>
                </a:solidFill>
              </a:defRPr>
            </a:lvl1pPr>
          </a:lstStyle>
          <a:p>
            <a:pPr lvl="0" algn="ctr">
              <a:defRPr sz="1800" b="0" spc="0">
                <a:solidFill>
                  <a:srgbClr val="000000"/>
                </a:solidFill>
              </a:defRPr>
            </a:pPr>
            <a:r>
              <a:rPr lang="ru-RU" sz="3400" b="1" i="1" spc="-10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Формы работы</a:t>
            </a:r>
            <a:r>
              <a:rPr lang="en-US" sz="3400" b="1" spc="-10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400" b="1" spc="-10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642910" y="1357298"/>
            <a:ext cx="8035374" cy="443387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 Игры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- сюжетно-ролевые игры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;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- сюжетно-дидактические игры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;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- коммерческие игры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;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- интеллектуальные игры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;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- игры-путешествия.</a:t>
            </a:r>
          </a:p>
          <a:p>
            <a:pPr lvl="0" algn="ctr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2. Развлечения, конкурсы, праздники.</a:t>
            </a:r>
          </a:p>
          <a:p>
            <a:pPr lvl="0" algn="ctr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3. НОД.</a:t>
            </a:r>
          </a:p>
          <a:p>
            <a:pPr lvl="0" algn="ctr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4. Проблемные ситуации.</a:t>
            </a:r>
          </a:p>
          <a:p>
            <a:pPr lvl="0" algn="ctr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5. Чтение художественной литературы.</a:t>
            </a:r>
          </a:p>
          <a:p>
            <a:pPr lvl="0" algn="just">
              <a:buNone/>
              <a:defRPr sz="1800">
                <a:solidFill>
                  <a:srgbClr val="000000"/>
                </a:solidFill>
              </a:defRPr>
            </a:pP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887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>
            <a:spLocks noGrp="1"/>
          </p:cNvSpPr>
          <p:nvPr>
            <p:ph type="title"/>
          </p:nvPr>
        </p:nvSpPr>
        <p:spPr>
          <a:xfrm>
            <a:off x="0" y="142852"/>
            <a:ext cx="8858280" cy="2071702"/>
          </a:xfrm>
          <a:prstGeom prst="rect">
            <a:avLst/>
          </a:prstGeom>
        </p:spPr>
        <p:txBody>
          <a:bodyPr>
            <a:normAutofit/>
          </a:bodyPr>
          <a:lstStyle>
            <a:lvl1pPr defTabSz="449833">
              <a:defRPr sz="4928" spc="-98"/>
            </a:lvl1pPr>
          </a:lstStyle>
          <a:p>
            <a:pPr algn="ctr">
              <a:defRPr sz="1800" b="0" spc="0">
                <a:solidFill>
                  <a:srgbClr val="000000"/>
                </a:solidFill>
              </a:defRPr>
            </a:pP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>«Проектная </a:t>
            </a:r>
            <a:r>
              <a:rPr lang="ru-RU" sz="3200" b="1" i="1" dirty="0" err="1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>еятельность</a:t>
            </a: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>  по финансовой грамотности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»</a:t>
            </a:r>
            <a:endParaRPr sz="3200" b="1" spc="-98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76" name="Picture 4" descr="C:\Users\sad10\Desktop\Сайт 2021-2022\НОД по финансовой грамотности  «Невероятные приключения с попугаем Кешей в стране Финансии»\20220406_0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214842" cy="3161132"/>
          </a:xfrm>
          <a:prstGeom prst="rect">
            <a:avLst/>
          </a:prstGeom>
          <a:noFill/>
        </p:spPr>
      </p:pic>
      <p:pic>
        <p:nvPicPr>
          <p:cNvPr id="3078" name="Picture 6" descr="C:\Users\sad10\Desktop\Сайт 2021-2022\НОД по финансовой грамотноста В поисках сокровищ\20220414_092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469" y="3161082"/>
            <a:ext cx="4167249" cy="3125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25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>
            <a:spLocks noGrp="1"/>
          </p:cNvSpPr>
          <p:nvPr>
            <p:ph type="title"/>
          </p:nvPr>
        </p:nvSpPr>
        <p:spPr>
          <a:xfrm>
            <a:off x="785786" y="357167"/>
            <a:ext cx="7786742" cy="642941"/>
          </a:xfrm>
          <a:prstGeom prst="rect">
            <a:avLst/>
          </a:prstGeom>
        </p:spPr>
        <p:txBody>
          <a:bodyPr>
            <a:noAutofit/>
          </a:bodyPr>
          <a:lstStyle>
            <a:lvl1pPr defTabSz="449833">
              <a:defRPr sz="4928" spc="-98"/>
            </a:lvl1pPr>
          </a:lstStyle>
          <a:p>
            <a:pPr lvl="0" algn="ctr">
              <a:defRPr sz="1800" b="0" spc="0">
                <a:solidFill>
                  <a:srgbClr val="000000"/>
                </a:solidFill>
              </a:defRPr>
            </a:pPr>
            <a:r>
              <a:rPr lang="ru-RU" sz="2400" b="1" i="1" dirty="0" err="1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Нод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по финансовой грамотности </a:t>
            </a:r>
            <a:b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«Реклама-помощница торговли»</a:t>
            </a:r>
            <a:endParaRPr sz="2400" b="1" i="1" spc="-98" dirty="0">
              <a:solidFill>
                <a:srgbClr val="002060"/>
              </a:solidFill>
              <a:latin typeface="Georgia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03" name="Picture 7" descr="C:\Users\sad10\Desktop\Сайт 2021-2022\НОД по финансовой грамотности Реклама-помощница торговли\Титуль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3357587" cy="2518191"/>
          </a:xfrm>
          <a:prstGeom prst="rect">
            <a:avLst/>
          </a:prstGeom>
          <a:noFill/>
        </p:spPr>
      </p:pic>
      <p:pic>
        <p:nvPicPr>
          <p:cNvPr id="4104" name="Picture 8" descr="C:\Users\sad10\Desktop\Сайт 2021-2022\НОД по финансовой грамотности Реклама-помощница торговли\20220329_091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3238491" cy="2428868"/>
          </a:xfrm>
          <a:prstGeom prst="rect">
            <a:avLst/>
          </a:prstGeom>
          <a:noFill/>
        </p:spPr>
      </p:pic>
      <p:pic>
        <p:nvPicPr>
          <p:cNvPr id="4105" name="Picture 9" descr="C:\Users\sad10\Desktop\Сайт 2021-2022\НОД по финансовой грамотности Реклама-помощница торговли\20220329_094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71942"/>
            <a:ext cx="3381367" cy="2536025"/>
          </a:xfrm>
          <a:prstGeom prst="rect">
            <a:avLst/>
          </a:prstGeom>
          <a:noFill/>
        </p:spPr>
      </p:pic>
      <p:pic>
        <p:nvPicPr>
          <p:cNvPr id="4106" name="Picture 10" descr="C:\Users\sad10\Desktop\Сайт 2021-2022\НОД по финансовой грамотности Реклама-помощница торговли\20220329_092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7" y="4089777"/>
            <a:ext cx="3357586" cy="2518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01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>
            <a:spLocks noGrp="1"/>
          </p:cNvSpPr>
          <p:nvPr>
            <p:ph type="title"/>
          </p:nvPr>
        </p:nvSpPr>
        <p:spPr>
          <a:xfrm>
            <a:off x="785786" y="357167"/>
            <a:ext cx="7786742" cy="642941"/>
          </a:xfrm>
          <a:prstGeom prst="rect">
            <a:avLst/>
          </a:prstGeom>
        </p:spPr>
        <p:txBody>
          <a:bodyPr>
            <a:noAutofit/>
          </a:bodyPr>
          <a:lstStyle>
            <a:lvl1pPr defTabSz="449833">
              <a:defRPr sz="4928" spc="-98"/>
            </a:lvl1pPr>
          </a:lstStyle>
          <a:p>
            <a:pPr lvl="0" algn="ctr">
              <a:defRPr sz="1800" b="0" spc="0">
                <a:solidFill>
                  <a:srgbClr val="000000"/>
                </a:solidFill>
              </a:defRPr>
            </a:pPr>
            <a:r>
              <a:rPr lang="ru-RU" sz="2400" b="1" i="1" dirty="0" err="1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Нод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по финансовой грамотности </a:t>
            </a:r>
            <a:b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«Невероятные приключения с попугаем Кешей в стране </a:t>
            </a:r>
            <a:r>
              <a:rPr lang="ru-RU" sz="2400" b="1" i="1" dirty="0" err="1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финансии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»</a:t>
            </a:r>
            <a:endParaRPr sz="2400" b="1" i="1" spc="-98" dirty="0">
              <a:solidFill>
                <a:srgbClr val="002060"/>
              </a:solidFill>
              <a:latin typeface="Georgia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22" name="Picture 2" descr="C:\Users\sad10\Desktop\Сайт 2021-2022\НОД по финансовой грамотности  «Невероятные приключения с попугаем Кешей в стране Финансии»\Титуль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500462" cy="2625347"/>
          </a:xfrm>
          <a:prstGeom prst="rect">
            <a:avLst/>
          </a:prstGeom>
          <a:noFill/>
        </p:spPr>
      </p:pic>
      <p:pic>
        <p:nvPicPr>
          <p:cNvPr id="5123" name="Picture 3" descr="C:\Users\sad10\Desktop\Сайт 2021-2022\НОД по финансовой грамотности  «Невероятные приключения с попугаем Кешей в стране Финансии»\20220406_09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357298"/>
            <a:ext cx="3500430" cy="2625323"/>
          </a:xfrm>
          <a:prstGeom prst="rect">
            <a:avLst/>
          </a:prstGeom>
          <a:noFill/>
        </p:spPr>
      </p:pic>
      <p:pic>
        <p:nvPicPr>
          <p:cNvPr id="5124" name="Picture 4" descr="C:\Users\sad10\Desktop\Сайт 2021-2022\НОД по финансовой грамотности  «Невероятные приключения с попугаем Кешей в стране Финансии»\20220406_094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71942"/>
            <a:ext cx="3286116" cy="2464587"/>
          </a:xfrm>
          <a:prstGeom prst="rect">
            <a:avLst/>
          </a:prstGeom>
          <a:noFill/>
        </p:spPr>
      </p:pic>
      <p:pic>
        <p:nvPicPr>
          <p:cNvPr id="5126" name="Picture 6" descr="C:\Users\sad10\Desktop\Сайт 2021-2022\НОД по финансовой грамотности  «Невероятные приключения с попугаем Кешей в стране Финансии»\20220406_094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143380"/>
            <a:ext cx="3286148" cy="2464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01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>
            <a:spLocks noGrp="1"/>
          </p:cNvSpPr>
          <p:nvPr>
            <p:ph type="title"/>
          </p:nvPr>
        </p:nvSpPr>
        <p:spPr>
          <a:xfrm>
            <a:off x="785786" y="357167"/>
            <a:ext cx="7786742" cy="642941"/>
          </a:xfrm>
          <a:prstGeom prst="rect">
            <a:avLst/>
          </a:prstGeom>
        </p:spPr>
        <p:txBody>
          <a:bodyPr>
            <a:noAutofit/>
          </a:bodyPr>
          <a:lstStyle>
            <a:lvl1pPr defTabSz="449833">
              <a:defRPr sz="4928" spc="-98"/>
            </a:lvl1pPr>
          </a:lstStyle>
          <a:p>
            <a:pPr lvl="0" algn="ctr">
              <a:defRPr sz="1800" b="0" spc="0">
                <a:solidFill>
                  <a:srgbClr val="000000"/>
                </a:solidFill>
              </a:defRPr>
            </a:pPr>
            <a:r>
              <a:rPr lang="ru-RU" sz="2400" b="1" i="1" dirty="0" err="1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Нод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по финансовой грамотности </a:t>
            </a:r>
            <a:b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«В поисках сокровищ»</a:t>
            </a:r>
            <a:endParaRPr sz="2400" b="1" i="1" spc="-98" dirty="0">
              <a:solidFill>
                <a:srgbClr val="002060"/>
              </a:solidFill>
              <a:latin typeface="Georgia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99" name="Picture 3" descr="C:\Users\sad10\Desktop\Сайт 2021-2022\НОД по финансовой грамотноста В поисках сокровищ\Титуль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736"/>
            <a:ext cx="3071834" cy="2303876"/>
          </a:xfrm>
          <a:prstGeom prst="rect">
            <a:avLst/>
          </a:prstGeom>
          <a:noFill/>
        </p:spPr>
      </p:pic>
      <p:pic>
        <p:nvPicPr>
          <p:cNvPr id="4100" name="Picture 4" descr="C:\Users\sad10\Desktop\Сайт 2021-2022\НОД по финансовой грамотноста В поисках сокровищ\20220414_090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3143240" cy="2357430"/>
          </a:xfrm>
          <a:prstGeom prst="rect">
            <a:avLst/>
          </a:prstGeom>
          <a:noFill/>
        </p:spPr>
      </p:pic>
      <p:pic>
        <p:nvPicPr>
          <p:cNvPr id="4101" name="Picture 5" descr="C:\Users\sad10\Desktop\Сайт 2021-2022\НОД по финансовой грамотноста В поисках сокровищ\20220414_092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71942"/>
            <a:ext cx="3286148" cy="2464611"/>
          </a:xfrm>
          <a:prstGeom prst="rect">
            <a:avLst/>
          </a:prstGeom>
          <a:noFill/>
        </p:spPr>
      </p:pic>
      <p:pic>
        <p:nvPicPr>
          <p:cNvPr id="4102" name="Picture 6" descr="C:\Users\sad10\Desktop\Сайт 2021-2022\НОД по финансовой грамотноста В поисках сокровищ\20220414_092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89777"/>
            <a:ext cx="3143272" cy="2357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01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645</TotalTime>
  <Words>545</Words>
  <Application>Microsoft Office PowerPoint</Application>
  <PresentationFormat>Экран (4:3)</PresentationFormat>
  <Paragraphs>295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                      </vt:lpstr>
      <vt:lpstr>1«Значение экономического воспитания дошкольников». Старший воспитатель:  Лисовенко Е.В.  2. Презентация проектов по финансовой грамотности». Воспитатели групп. (Сигаева А.А.,  Сивкова Е.Д.В.) 3. Деловая игра  «Финансовый ринг». Старший воспитатель:  Лисовенко Е.В. 4. Итоги тематического контроля «Определение эффективности работы педагогов по формированию элементарных математических представлений у дошкольников». Старший воспитатель:  Лисовенко Е.В. 5. Итоги смотра-конкурса  центров познавательного развития «Занимательная математика». Старший воспитатель:  Лисовенко Е.В. 6. Итоги выставки - конкурса поделок и игровых пособий «Математика вокруг нас». Старший воспитатель:  Лисовенко Е.В.  7. ТЕКущие вопросы. 8. Проект решения педагогического совета. </vt:lpstr>
      <vt:lpstr>          ФИНАНСОВАЯ ГРАМОТНОСТЬ  — это умение использовать знания и навыки для принятия правильных решений, связанных с деньгами и тратами.  ЭКОНОМИЧЕСКОЕ ВОСПИТАНИЕ ДОШКОЛЬНИКОВ –  часть общей системы воспитания, организованный педагогический процесс, направленный на формирование бережного отношения к окружающему миру ценностей  </vt:lpstr>
      <vt:lpstr>           ФГОС ДО ставит  задачу формирования общей культуры личности детей. Экономическая культура личности дошкольника характеризуется наличием первичных представлений об экономических категориях, без которых невозможно формирование финансовой грамотности.    </vt:lpstr>
      <vt:lpstr>Формы работы:</vt:lpstr>
      <vt:lpstr>«Проектная еятельность  по финансовой грамотности»</vt:lpstr>
      <vt:lpstr>Нод по финансовой грамотности  «Реклама-помощница торговли»</vt:lpstr>
      <vt:lpstr>Нод по финансовой грамотности  «Невероятные приключения с попугаем Кешей в стране финансии»</vt:lpstr>
      <vt:lpstr>Нод по финансовой грамотности  «В поисках сокровищ»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НОД по формированию элементарных математических представлений</vt:lpstr>
      <vt:lpstr>Смотр-конкурс  центров  познавательного развития  «Занимательная математика»</vt:lpstr>
      <vt:lpstr>Выставка-конкурс поделок и игровых пособий «математика вокруг нас»</vt:lpstr>
      <vt:lpstr>Решения педсовета:  1.Организовать предметно-развивающую среду в группах по финансовой грамотности  (подборка методических пособий, дидактических игр, художественной литературы). Срок – сентябрь 2022 . Ответственные – воспитатели, старший воспитатель 2.Проводить образовательную деятельность с детьми по формированию основ финансовой грамотности (создание картотеки игр по финансовой грамотности детей старшего дошкольного возраста, организация проектной деятельности, совместная деятельность детей и взрослых в различных видах деятельности, открытые просмотры ООД).  Срок –  постоянно  Ответственные – воспитатели, старший воспитатель 3.Ввести в планы воспитательно-образовательной работы игры, беседы по формированию основ финансовой грамотности у старших дошкольников.                                                                                                                        Срок –  постоянно  Ответственные – воспитатели, старший воспитатель 4.Планировать и проводить работу с родителями по вопросам экономической грамотности  (наглядная информация, консультации, анкетирование, помощь в организации проектов).   Срок –  постоянно  Ответственные – воспитатели, старший воспитатель </vt:lpstr>
      <vt:lpstr>Слайд 26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DETSAD38</dc:creator>
  <cp:lastModifiedBy>sad10</cp:lastModifiedBy>
  <cp:revision>47</cp:revision>
  <dcterms:created xsi:type="dcterms:W3CDTF">2019-04-10T02:11:26Z</dcterms:created>
  <dcterms:modified xsi:type="dcterms:W3CDTF">2022-05-24T05:26:45Z</dcterms:modified>
</cp:coreProperties>
</file>