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77" autoAdjust="0"/>
  </p:normalViewPr>
  <p:slideViewPr>
    <p:cSldViewPr>
      <p:cViewPr varScale="1">
        <p:scale>
          <a:sx n="74" d="100"/>
          <a:sy n="74" d="100"/>
        </p:scale>
        <p:origin x="-12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FBF21-B188-4E51-A5E6-BAC239209AFD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D7FF74-B376-4B6D-B739-0961E5692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16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86F9-F4B9-49F5-9311-2887DC726458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D9405-E120-4DC6-81ED-498CD028B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66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7170-549B-4730-805D-FEE86B1281CB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5596F-F1F5-4E85-8E10-C19BF62B5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83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63372-1301-43A4-9CC9-E3B2AE022424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6AB9C-38F4-4E69-B1BE-F0EDFC470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67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964E-9BE9-4A8A-B39D-779515AC1FEB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C5F92-BCFA-472D-AD95-0DF7F6720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092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56BF3-45F8-4289-88C8-FB578961CF8D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95066-267D-4703-961E-FB3422165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38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C8D72-4485-4212-A3D5-DD06B419B9D4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3575F-8840-4520-AA64-B8796D08D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59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33055-4FF9-48C7-864B-82113065CA4B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3D31-5588-4753-93B5-0AA252869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5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C7E56-A5F9-4074-8F1C-A8E94017F82E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B225-370F-4938-9284-9E8DEE606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9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833E7-13A4-40FA-AFEB-814D5730110E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D32FD-BC30-4A41-A520-259362CF5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52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82F07-65A8-437B-A5F3-2A21075CCC09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98457-FA6C-456D-ADE8-EC3F5FF9D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92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FEC34E1-7C96-455E-9153-8F7F199011E2}" type="datetimeFigureOut">
              <a:rPr lang="ru-RU"/>
              <a:pPr>
                <a:defRPr/>
              </a:pPr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05E4C31-78FF-4CE3-8ADD-24BF57274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7" r:id="rId2"/>
    <p:sldLayoutId id="2147483975" r:id="rId3"/>
    <p:sldLayoutId id="2147483968" r:id="rId4"/>
    <p:sldLayoutId id="2147483969" r:id="rId5"/>
    <p:sldLayoutId id="2147483970" r:id="rId6"/>
    <p:sldLayoutId id="2147483971" r:id="rId7"/>
    <p:sldLayoutId id="2147483976" r:id="rId8"/>
    <p:sldLayoutId id="2147483977" r:id="rId9"/>
    <p:sldLayoutId id="2147483972" r:id="rId10"/>
    <p:sldLayoutId id="21474839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emf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57188" y="3200400"/>
            <a:ext cx="4714875" cy="3228975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Должность</a:t>
            </a:r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en-US" sz="28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Категория</a:t>
            </a:r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высшая</a:t>
            </a:r>
          </a:p>
          <a:p>
            <a:pPr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высшее, Красноярский Государственный Педагогический Университет</a:t>
            </a:r>
          </a:p>
          <a:p>
            <a:pPr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стаж</a:t>
            </a:r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 лет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Заголовок 4"/>
          <p:cNvSpPr>
            <a:spLocks noGrp="1"/>
          </p:cNvSpPr>
          <p:nvPr>
            <p:ph type="ctrTitle"/>
          </p:nvPr>
        </p:nvSpPr>
        <p:spPr>
          <a:xfrm>
            <a:off x="0" y="1506538"/>
            <a:ext cx="9715500" cy="14700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  <a:latin typeface="Arial" charset="0"/>
                <a:cs typeface="Arial" charset="0"/>
              </a:rPr>
              <a:t>Лисовенко </a:t>
            </a:r>
            <a:br>
              <a:rPr lang="ru-RU" altLang="ru-RU" b="1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ru-RU" altLang="ru-RU" b="1" smtClean="0">
                <a:solidFill>
                  <a:srgbClr val="FFFF00"/>
                </a:solidFill>
                <a:latin typeface="Arial" charset="0"/>
                <a:cs typeface="Arial" charset="0"/>
              </a:rPr>
              <a:t> Евгения Владимировна</a:t>
            </a:r>
            <a:endParaRPr lang="ru-RU" altLang="ru-RU" smtClean="0">
              <a:solidFill>
                <a:srgbClr val="FFFF00"/>
              </a:solidFill>
            </a:endParaRPr>
          </a:p>
        </p:txBody>
      </p:sp>
      <p:pic>
        <p:nvPicPr>
          <p:cNvPr id="7" name="Содержимое 4" descr="Фото-0031 - копия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86375" y="3214688"/>
            <a:ext cx="3455988" cy="32258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500188"/>
            <a:ext cx="164306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0" y="214313"/>
            <a:ext cx="9144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КОМБИНИРОВАННОГО ВИДА №10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4"/>
          <p:cNvSpPr>
            <a:spLocks noGrp="1"/>
          </p:cNvSpPr>
          <p:nvPr>
            <p:ph type="ctrTitle"/>
          </p:nvPr>
        </p:nvSpPr>
        <p:spPr>
          <a:xfrm>
            <a:off x="1643063" y="1506538"/>
            <a:ext cx="7500937" cy="147002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Методики развития детей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16430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214686"/>
            <a:ext cx="5072098" cy="8925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Прямоугольник 6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 </a:t>
            </a:r>
            <a:endParaRPr lang="ru-RU" altLang="ru-RU"/>
          </a:p>
        </p:txBody>
      </p:sp>
      <p:sp>
        <p:nvSpPr>
          <p:cNvPr id="15367" name="Прямоугольник 8"/>
          <p:cNvSpPr>
            <a:spLocks noChangeArrowheads="1"/>
          </p:cNvSpPr>
          <p:nvPr/>
        </p:nvSpPr>
        <p:spPr bwMode="auto">
          <a:xfrm>
            <a:off x="357188" y="6357938"/>
            <a:ext cx="8358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МЕЛКОЙ МОТОРИКИ </a:t>
            </a:r>
          </a:p>
        </p:txBody>
      </p:sp>
      <p:pic>
        <p:nvPicPr>
          <p:cNvPr id="12" name="Picture 3" descr="H:\фото\DSCN032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7018" r="-2632" b="-12281"/>
          <a:stretch>
            <a:fillRect/>
          </a:stretch>
        </p:blipFill>
        <p:spPr bwMode="auto">
          <a:xfrm>
            <a:off x="285720" y="4000504"/>
            <a:ext cx="2808312" cy="244827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7" name="Picture 3" descr="H:\фото\DSCN035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7356" y="3071810"/>
            <a:ext cx="2643206" cy="1983301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" name="Picture 2" descr="H:\фото\DSCN033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43375" y="4357688"/>
            <a:ext cx="2647950" cy="1865312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2" descr="H:\фото\DSCN032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3115272"/>
            <a:ext cx="2857520" cy="19353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4"/>
          <p:cNvSpPr>
            <a:spLocks noGrp="1"/>
          </p:cNvSpPr>
          <p:nvPr>
            <p:ph type="ctrTitle"/>
          </p:nvPr>
        </p:nvSpPr>
        <p:spPr>
          <a:xfrm>
            <a:off x="1643063" y="1506538"/>
            <a:ext cx="7500937" cy="147002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Методики развития детей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16430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357562"/>
            <a:ext cx="5072098" cy="8925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Прямоугольник 6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 </a:t>
            </a:r>
            <a:endParaRPr lang="ru-RU" altLang="ru-RU"/>
          </a:p>
        </p:txBody>
      </p:sp>
      <p:sp>
        <p:nvSpPr>
          <p:cNvPr id="16391" name="Прямоугольник 8"/>
          <p:cNvSpPr>
            <a:spLocks noChangeArrowheads="1"/>
          </p:cNvSpPr>
          <p:nvPr/>
        </p:nvSpPr>
        <p:spPr bwMode="auto">
          <a:xfrm>
            <a:off x="357188" y="6357938"/>
            <a:ext cx="8358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ПРЕДМЕТНО-ГРАФИЧЕСКИЕ СХЕМЫ </a:t>
            </a:r>
          </a:p>
        </p:txBody>
      </p:sp>
      <p:pic>
        <p:nvPicPr>
          <p:cNvPr id="1639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61821">
            <a:off x="5072063" y="3590925"/>
            <a:ext cx="3429000" cy="2571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93" name="Picture 9" descr="G:\DCIM\100KC813\100_671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63481">
            <a:off x="430213" y="3521075"/>
            <a:ext cx="3579812" cy="2684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4"/>
          <p:cNvSpPr>
            <a:spLocks noGrp="1"/>
          </p:cNvSpPr>
          <p:nvPr>
            <p:ph type="ctrTitle"/>
          </p:nvPr>
        </p:nvSpPr>
        <p:spPr>
          <a:xfrm>
            <a:off x="1643063" y="1506538"/>
            <a:ext cx="7500937" cy="147002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Здоровьесберегающие технологии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16430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214686"/>
            <a:ext cx="5072098" cy="8925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Прямоугольник 6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 </a:t>
            </a:r>
            <a:endParaRPr lang="ru-RU" altLang="ru-RU"/>
          </a:p>
        </p:txBody>
      </p:sp>
      <p:pic>
        <p:nvPicPr>
          <p:cNvPr id="10" name="Picture 2" descr="H:\фото\DSCN035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419559">
            <a:off x="2708988" y="4168925"/>
            <a:ext cx="3466573" cy="2599930"/>
          </a:xfrm>
          <a:prstGeom prst="cloud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07718">
            <a:off x="5692925" y="3079215"/>
            <a:ext cx="3402143" cy="2551392"/>
          </a:xfrm>
          <a:prstGeom prst="cloud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6" descr="100_154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6641">
            <a:off x="191243" y="3198471"/>
            <a:ext cx="3356605" cy="2517454"/>
          </a:xfrm>
          <a:prstGeom prst="cloud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4"/>
          <p:cNvSpPr>
            <a:spLocks noGrp="1"/>
          </p:cNvSpPr>
          <p:nvPr>
            <p:ph type="ctrTitle"/>
          </p:nvPr>
        </p:nvSpPr>
        <p:spPr>
          <a:xfrm>
            <a:off x="1643063" y="1506538"/>
            <a:ext cx="7643812" cy="147002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16430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286124"/>
            <a:ext cx="5072098" cy="8925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Прямоугольник 6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 </a:t>
            </a:r>
            <a:endParaRPr lang="ru-RU" altLang="ru-RU"/>
          </a:p>
        </p:txBody>
      </p:sp>
      <p:pic>
        <p:nvPicPr>
          <p:cNvPr id="9" name="Picture 2" descr="H:\фото для презентации\100_073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762905">
            <a:off x="60959" y="3255875"/>
            <a:ext cx="3638550" cy="2728913"/>
          </a:xfrm>
          <a:prstGeom prst="cloud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41" name="Picture 9" descr="G:\DCIM\100KC813\100_671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10227">
            <a:off x="5465496" y="3174743"/>
            <a:ext cx="3693635" cy="2338767"/>
          </a:xfrm>
          <a:prstGeom prst="cloud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4287663"/>
            <a:ext cx="3427405" cy="2570337"/>
          </a:xfrm>
          <a:prstGeom prst="cloud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4"/>
          <p:cNvSpPr>
            <a:spLocks noGrp="1"/>
          </p:cNvSpPr>
          <p:nvPr>
            <p:ph type="ctrTitle"/>
          </p:nvPr>
        </p:nvSpPr>
        <p:spPr>
          <a:xfrm>
            <a:off x="1643063" y="1506538"/>
            <a:ext cx="7643812" cy="147002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“Помогите птицам зимой”</a:t>
            </a:r>
            <a:endParaRPr lang="ru-RU" altLang="ru-RU" sz="44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16430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3143248"/>
            <a:ext cx="5072098" cy="8925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Прямоугольник 6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 </a:t>
            </a:r>
            <a:endParaRPr lang="ru-RU" altLang="ru-RU"/>
          </a:p>
        </p:txBody>
      </p:sp>
      <p:pic>
        <p:nvPicPr>
          <p:cNvPr id="8" name="Picture 2" descr="H:\фото для презентации\100_36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992859">
            <a:off x="-19149" y="3347218"/>
            <a:ext cx="3358153" cy="2519327"/>
          </a:xfrm>
          <a:prstGeom prst="cloud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25704">
            <a:off x="5653736" y="3081052"/>
            <a:ext cx="3357586" cy="2517977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5" name="Picture 9" descr="G:\DCIM\100KC813\100_671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4273617"/>
            <a:ext cx="3446134" cy="2584383"/>
          </a:xfrm>
          <a:prstGeom prst="cloud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4"/>
          <p:cNvSpPr>
            <a:spLocks noGrp="1"/>
          </p:cNvSpPr>
          <p:nvPr>
            <p:ph type="ctrTitle"/>
          </p:nvPr>
        </p:nvSpPr>
        <p:spPr>
          <a:xfrm>
            <a:off x="714375" y="1506538"/>
            <a:ext cx="9572625" cy="147002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ru-RU" altLang="ru-RU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Информационно-</a:t>
            </a:r>
            <a:br>
              <a:rPr lang="ru-RU" altLang="ru-RU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коммуникативные технологии 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16430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214686"/>
            <a:ext cx="5072098" cy="8925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Прямоугольник 6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 </a:t>
            </a:r>
            <a:endParaRPr lang="ru-RU" altLang="ru-RU"/>
          </a:p>
        </p:txBody>
      </p:sp>
      <p:pic>
        <p:nvPicPr>
          <p:cNvPr id="9" name="Picture 2" descr="H:\фото для презентации\100_052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3286124"/>
            <a:ext cx="3732415" cy="2801389"/>
          </a:xfrm>
          <a:prstGeom prst="plaque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0489" name="Picture 9" descr="G:\DCIM\100KC813\100_671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3286124"/>
            <a:ext cx="3929090" cy="2946569"/>
          </a:xfrm>
          <a:prstGeom prst="plaqu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4"/>
          <p:cNvSpPr>
            <a:spLocks noGrp="1"/>
          </p:cNvSpPr>
          <p:nvPr>
            <p:ph type="ctrTitle"/>
          </p:nvPr>
        </p:nvSpPr>
        <p:spPr>
          <a:xfrm>
            <a:off x="714375" y="1506538"/>
            <a:ext cx="9572625" cy="147002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Результаты моей работы</a:t>
            </a:r>
            <a:r>
              <a:rPr lang="ru-RU" altLang="ru-RU" smtClean="0">
                <a:solidFill>
                  <a:srgbClr val="C00000"/>
                </a:solidFill>
              </a:rPr>
              <a:t/>
            </a:r>
            <a:br>
              <a:rPr lang="ru-RU" altLang="ru-RU" smtClean="0">
                <a:solidFill>
                  <a:srgbClr val="C00000"/>
                </a:solidFill>
              </a:rPr>
            </a:br>
            <a:endParaRPr lang="ru-RU" altLang="ru-RU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520909"/>
            <a:ext cx="16430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214686"/>
            <a:ext cx="5072098" cy="8925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3071813"/>
            <a:ext cx="871537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Дети растут творческими, социально-активными, 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умеют отстаивать свою точку зрения,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эмоционально - отзывчивыми,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любознательными, способными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решать интеллектуальные 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и проблемные 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ситуации, получают 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хорошую базу знаний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дальнейшего обучения в общеобразовательной школе.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786190"/>
            <a:ext cx="3571900" cy="2381267"/>
          </a:xfrm>
          <a:prstGeom prst="teardrop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4"/>
          <p:cNvSpPr>
            <a:spLocks noGrp="1"/>
          </p:cNvSpPr>
          <p:nvPr>
            <p:ph type="ctrTitle"/>
          </p:nvPr>
        </p:nvSpPr>
        <p:spPr>
          <a:xfrm>
            <a:off x="714375" y="1506538"/>
            <a:ext cx="9572625" cy="147002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Мои разработки</a:t>
            </a:r>
            <a:endParaRPr lang="ru-RU" altLang="ru-RU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16430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214686"/>
            <a:ext cx="5072098" cy="8925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3071813"/>
            <a:ext cx="87153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3357563"/>
            <a:ext cx="5929313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Обобщение педагогического опыта работы "Развитие мелкой моторики рук".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НОД "Прогулка в зимнем лесу".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Экологический семинар – практикум для педагогов.</a:t>
            </a:r>
          </a:p>
        </p:txBody>
      </p:sp>
      <p:pic>
        <p:nvPicPr>
          <p:cNvPr id="22536" name="Picture 3" descr="i?id=353090863-4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6852">
            <a:off x="6215063" y="3643313"/>
            <a:ext cx="2376487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4"/>
          <p:cNvSpPr>
            <a:spLocks noGrp="1"/>
          </p:cNvSpPr>
          <p:nvPr>
            <p:ph type="ctrTitle"/>
          </p:nvPr>
        </p:nvSpPr>
        <p:spPr>
          <a:xfrm>
            <a:off x="1428728" y="1500174"/>
            <a:ext cx="7500990" cy="1470025"/>
          </a:xfrm>
          <a:ln>
            <a:miter lim="800000"/>
            <a:headEnd/>
            <a:tailEnd/>
          </a:ln>
        </p:spPr>
        <p:txBody>
          <a:bodyPr/>
          <a:lstStyle/>
          <a:p>
            <a:pPr marL="0" lvl="8" algn="just">
              <a:defRPr/>
            </a:pP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Спасибо за внимание</a:t>
            </a:r>
            <a:r>
              <a:rPr lang="ru-RU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500188"/>
            <a:ext cx="164306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214686"/>
            <a:ext cx="5072098" cy="8925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8" name="Прямоугольник 11"/>
          <p:cNvSpPr>
            <a:spLocks noChangeArrowheads="1"/>
          </p:cNvSpPr>
          <p:nvPr/>
        </p:nvSpPr>
        <p:spPr bwMode="auto">
          <a:xfrm>
            <a:off x="2071688" y="3286125"/>
            <a:ext cx="692943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“Детство – это летний ветер,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Парус неба и хрустальный звон зимы. </a:t>
            </a:r>
            <a:b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Детство – это значит дети! </a:t>
            </a:r>
            <a:b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– это значит мы!</a:t>
            </a:r>
            <a:r>
              <a:rPr lang="ru-RU" altLang="ru-RU" b="1">
                <a:solidFill>
                  <a:srgbClr val="C00000"/>
                </a:solidFill>
                <a:cs typeface="Arial" charset="0"/>
              </a:rPr>
              <a:t>”</a:t>
            </a:r>
          </a:p>
        </p:txBody>
      </p:sp>
      <p:pic>
        <p:nvPicPr>
          <p:cNvPr id="14" name="Picture 2" descr="H:\фото для презентации\100_06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4509120"/>
            <a:ext cx="2672716" cy="1993994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" descr="H:\фото\DSCN025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56" y="3128513"/>
            <a:ext cx="2663845" cy="2172695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3444" y="4998868"/>
            <a:ext cx="2594980" cy="1821515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2"/>
          <p:cNvSpPr>
            <a:spLocks noGrp="1"/>
          </p:cNvSpPr>
          <p:nvPr>
            <p:ph type="subTitle" idx="1"/>
          </p:nvPr>
        </p:nvSpPr>
        <p:spPr>
          <a:xfrm>
            <a:off x="428625" y="3286125"/>
            <a:ext cx="4429125" cy="3214688"/>
          </a:xfrm>
        </p:spPr>
        <p:txBody>
          <a:bodyPr>
            <a:normAutofit fontScale="3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01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внимание каждому ребенку, </a:t>
            </a:r>
            <a:br>
              <a:rPr lang="ru-RU" sz="101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01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ибо каждый из них </a:t>
            </a:r>
            <a:br>
              <a:rPr lang="ru-RU" sz="101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01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уникальная личность.</a:t>
            </a:r>
            <a:r>
              <a:rPr lang="ru-RU" sz="10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0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Заголовок 4"/>
          <p:cNvSpPr>
            <a:spLocks noGrp="1"/>
          </p:cNvSpPr>
          <p:nvPr>
            <p:ph type="ctrTitle"/>
          </p:nvPr>
        </p:nvSpPr>
        <p:spPr>
          <a:xfrm>
            <a:off x="0" y="1506538"/>
            <a:ext cx="9715500" cy="1470025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400" b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altLang="ru-RU" sz="2400" b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lang="ru-RU" altLang="ru-RU" b="1" smtClean="0">
                <a:solidFill>
                  <a:srgbClr val="FFFF00"/>
                </a:solidFill>
                <a:latin typeface="Arial" charset="0"/>
                <a:ea typeface="Calibri" pitchFamily="34" charset="0"/>
                <a:cs typeface="Arial" charset="0"/>
              </a:rPr>
              <a:t>Мое педагогическое кредо</a:t>
            </a:r>
            <a:r>
              <a:rPr altLang="ru-RU" sz="2400" b="1" smtClean="0">
                <a:solidFill>
                  <a:srgbClr val="FFFF00"/>
                </a:solidFill>
                <a:latin typeface="Arial" charset="0"/>
                <a:ea typeface="Calibri" pitchFamily="34" charset="0"/>
                <a:cs typeface="Arial" charset="0"/>
              </a:rPr>
              <a:t/>
            </a:r>
            <a:br>
              <a:rPr altLang="ru-RU" sz="2400" b="1" smtClean="0">
                <a:solidFill>
                  <a:srgbClr val="FFFF00"/>
                </a:solidFill>
                <a:latin typeface="Arial" charset="0"/>
                <a:ea typeface="Calibri" pitchFamily="34" charset="0"/>
                <a:cs typeface="Arial" charset="0"/>
              </a:rPr>
            </a:br>
            <a:endParaRPr lang="ru-RU" altLang="ru-RU" smtClean="0">
              <a:solidFill>
                <a:srgbClr val="FFFF00"/>
              </a:solidFill>
            </a:endParaRP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500188"/>
            <a:ext cx="164306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Прямоугольник 10"/>
          <p:cNvSpPr>
            <a:spLocks noChangeArrowheads="1"/>
          </p:cNvSpPr>
          <p:nvPr/>
        </p:nvSpPr>
        <p:spPr bwMode="auto">
          <a:xfrm>
            <a:off x="0" y="2143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50827">
            <a:off x="4917970" y="3571146"/>
            <a:ext cx="3801868" cy="2851161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2"/>
          <p:cNvSpPr>
            <a:spLocks noGrp="1"/>
          </p:cNvSpPr>
          <p:nvPr>
            <p:ph type="subTitle" idx="1"/>
          </p:nvPr>
        </p:nvSpPr>
        <p:spPr>
          <a:xfrm>
            <a:off x="285750" y="3143250"/>
            <a:ext cx="5214938" cy="3429000"/>
          </a:xfrm>
        </p:spPr>
        <p:txBody>
          <a:bodyPr>
            <a:normAutofit fontScale="75000" lnSpcReduction="20000"/>
          </a:bodyPr>
          <a:lstStyle/>
          <a:p>
            <a:pPr algn="l" eaLnBrk="1" hangingPunct="1"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не быть назойливой: у каждого свой мир интересов  и увлечений;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детям больше самостоятельности  и права выбора;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уметь вставать на позицию ребенка, видеть в нем личность, индивидуальность. 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95" name="Заголовок 4"/>
          <p:cNvSpPr>
            <a:spLocks noGrp="1"/>
          </p:cNvSpPr>
          <p:nvPr>
            <p:ph type="ctrTitle"/>
          </p:nvPr>
        </p:nvSpPr>
        <p:spPr>
          <a:xfrm>
            <a:off x="0" y="1506538"/>
            <a:ext cx="9715500" cy="1470025"/>
          </a:xfrm>
        </p:spPr>
        <p:txBody>
          <a:bodyPr/>
          <a:lstStyle/>
          <a:p>
            <a:pPr eaLnBrk="1" hangingPunct="1"/>
            <a:r>
              <a:rPr lang="ru-RU" altLang="ru-RU" sz="4800" b="1" smtClean="0">
                <a:solidFill>
                  <a:srgbClr val="FFFF00"/>
                </a:solidFill>
              </a:rPr>
              <a:t>Принципы работы</a:t>
            </a:r>
            <a:endParaRPr lang="ru-RU" altLang="ru-RU" sz="4800" smtClean="0">
              <a:solidFill>
                <a:srgbClr val="FFFF00"/>
              </a:solidFill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500188"/>
            <a:ext cx="164306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pic>
        <p:nvPicPr>
          <p:cNvPr id="8198" name="Picture 6" descr="F:\фото для презентации\100_357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3" y="3286125"/>
            <a:ext cx="3429000" cy="2606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ctrTitle"/>
          </p:nvPr>
        </p:nvSpPr>
        <p:spPr>
          <a:xfrm>
            <a:off x="0" y="1506538"/>
            <a:ext cx="9715500" cy="1470025"/>
          </a:xfrm>
        </p:spPr>
        <p:txBody>
          <a:bodyPr/>
          <a:lstStyle/>
          <a:p>
            <a:pPr eaLnBrk="1" hangingPunct="1"/>
            <a:r>
              <a:rPr lang="ru-RU" altLang="ru-RU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Какие они, </a:t>
            </a:r>
            <a:br>
              <a:rPr lang="ru-RU" altLang="ru-RU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современные дети? </a:t>
            </a:r>
            <a:endParaRPr lang="ru-RU" altLang="ru-RU" sz="48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500188"/>
            <a:ext cx="164306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pic>
        <p:nvPicPr>
          <p:cNvPr id="7" name="Содержимое 4" descr="100_081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21080732">
            <a:off x="159474" y="3366319"/>
            <a:ext cx="3143272" cy="2357454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3" descr="H:\фото для презентации\100_310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6475">
            <a:off x="2773362" y="4270168"/>
            <a:ext cx="3344907" cy="2508345"/>
          </a:xfrm>
          <a:prstGeom prst="cloud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65902">
            <a:off x="5777935" y="3121901"/>
            <a:ext cx="3286116" cy="2464379"/>
          </a:xfrm>
          <a:prstGeom prst="cloud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4"/>
          <p:cNvSpPr>
            <a:spLocks noGrp="1"/>
          </p:cNvSpPr>
          <p:nvPr>
            <p:ph type="ctrTitle"/>
          </p:nvPr>
        </p:nvSpPr>
        <p:spPr>
          <a:xfrm>
            <a:off x="0" y="1506538"/>
            <a:ext cx="9715500" cy="1470025"/>
          </a:xfrm>
        </p:spPr>
        <p:txBody>
          <a:bodyPr/>
          <a:lstStyle/>
          <a:p>
            <a:pPr eaLnBrk="1" hangingPunct="1"/>
            <a:r>
              <a:rPr lang="ru-RU" altLang="ru-RU" sz="48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Я как современный воспитатель</a:t>
            </a:r>
            <a:endParaRPr lang="ru-RU" altLang="ru-RU" sz="4800" smtClean="0">
              <a:solidFill>
                <a:srgbClr val="FFFF00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500188"/>
            <a:ext cx="164306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625" y="3105150"/>
            <a:ext cx="5857875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должна соответствовать детям, а значит </a:t>
            </a:r>
          </a:p>
          <a:p>
            <a:pPr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постоянно 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учиться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учиться.</a:t>
            </a:r>
          </a:p>
        </p:txBody>
      </p:sp>
      <p:pic>
        <p:nvPicPr>
          <p:cNvPr id="12" name="Содержимое 7" descr="100_348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6125" y="4214813"/>
            <a:ext cx="3262313" cy="2446337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Содержимое 6" descr="100_100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750" y="3071813"/>
            <a:ext cx="2976563" cy="2232025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/>
          <p:cNvSpPr>
            <a:spLocks noGrp="1"/>
          </p:cNvSpPr>
          <p:nvPr>
            <p:ph type="ctrTitle"/>
          </p:nvPr>
        </p:nvSpPr>
        <p:spPr>
          <a:xfrm>
            <a:off x="2000250" y="1506538"/>
            <a:ext cx="7143750" cy="1470025"/>
          </a:xfrm>
        </p:spPr>
        <p:txBody>
          <a:bodyPr/>
          <a:lstStyle/>
          <a:p>
            <a:pPr eaLnBrk="1" hangingPunct="1"/>
            <a: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Положительный психологический настрой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500188"/>
            <a:ext cx="164306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pic>
        <p:nvPicPr>
          <p:cNvPr id="8" name="Picture 2" descr="C:\Documents and Settings\usr\Мои документы\Мои рисунки\5fed70bde4e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4786322"/>
            <a:ext cx="1857388" cy="1866438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357158" y="3214686"/>
            <a:ext cx="5072098" cy="24929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Личностно – ориентированный подход, основой  которого</a:t>
            </a:r>
            <a:r>
              <a:rPr lang="en-US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является — понимание и </a:t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взаимопонимание,  общение</a:t>
            </a:r>
          </a:p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равных</a:t>
            </a:r>
            <a:r>
              <a:rPr lang="en-US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" descr="H:\фото для презентации\100_140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850075">
            <a:off x="4692804" y="3343329"/>
            <a:ext cx="4377689" cy="3282320"/>
          </a:xfrm>
          <a:prstGeom prst="ellipse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4"/>
          <p:cNvSpPr>
            <a:spLocks noGrp="1"/>
          </p:cNvSpPr>
          <p:nvPr>
            <p:ph type="ctrTitle"/>
          </p:nvPr>
        </p:nvSpPr>
        <p:spPr>
          <a:xfrm>
            <a:off x="571500" y="1506538"/>
            <a:ext cx="8215313" cy="1470025"/>
          </a:xfrm>
        </p:spPr>
        <p:txBody>
          <a:bodyPr/>
          <a:lstStyle/>
          <a:p>
            <a:pPr eaLnBrk="1" hangingPunct="1"/>
            <a:r>
              <a:rPr lang="ru-RU" altLang="ru-RU" sz="4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Технология </a:t>
            </a:r>
            <a:br>
              <a:rPr lang="ru-RU" altLang="ru-RU" sz="4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“Портфолио дошкольника”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16430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214686"/>
            <a:ext cx="5072098" cy="8925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Прямоугольник 6"/>
          <p:cNvSpPr>
            <a:spLocks noChangeArrowheads="1"/>
          </p:cNvSpPr>
          <p:nvPr/>
        </p:nvSpPr>
        <p:spPr bwMode="auto">
          <a:xfrm>
            <a:off x="2286000" y="31432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 </a:t>
            </a:r>
            <a:endParaRPr lang="ru-RU" altLang="ru-RU"/>
          </a:p>
        </p:txBody>
      </p:sp>
      <p:pic>
        <p:nvPicPr>
          <p:cNvPr id="9" name="Picture 2" descr="C:\Users\User\Pictures\img_4c4e190832a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471467">
            <a:off x="766763" y="3521075"/>
            <a:ext cx="2041525" cy="2884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6" name="Picture 8" descr="G:\DCIM\100KC813\100_671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32694">
            <a:off x="4449763" y="3489325"/>
            <a:ext cx="3898900" cy="2924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4"/>
          <p:cNvSpPr>
            <a:spLocks noGrp="1"/>
          </p:cNvSpPr>
          <p:nvPr>
            <p:ph type="ctrTitle"/>
          </p:nvPr>
        </p:nvSpPr>
        <p:spPr>
          <a:xfrm>
            <a:off x="571500" y="1506538"/>
            <a:ext cx="8215313" cy="1470025"/>
          </a:xfrm>
        </p:spPr>
        <p:txBody>
          <a:bodyPr/>
          <a:lstStyle/>
          <a:p>
            <a:pPr eaLnBrk="1" hangingPunct="1"/>
            <a: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Игровые технологии</a:t>
            </a:r>
            <a:endParaRPr lang="ru-RU" altLang="ru-RU" sz="42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16430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214686"/>
            <a:ext cx="5072098" cy="8925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Прямоугольник 6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 </a:t>
            </a:r>
            <a:endParaRPr lang="ru-RU" altLang="ru-RU"/>
          </a:p>
        </p:txBody>
      </p:sp>
      <p:pic>
        <p:nvPicPr>
          <p:cNvPr id="8" name="Содержимое 4" descr="DSCN033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092634">
            <a:off x="109699" y="4174349"/>
            <a:ext cx="2895595" cy="2171696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" name="Содержимое 5" descr="DSCN033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786050" y="3000372"/>
            <a:ext cx="3214710" cy="2411033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Содержимое 6" descr="100_311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78331">
            <a:off x="5880450" y="4322674"/>
            <a:ext cx="3180211" cy="2385158"/>
          </a:xfrm>
          <a:prstGeom prst="ellipse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22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838" y="5373688"/>
            <a:ext cx="1714500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ctrTitle"/>
          </p:nvPr>
        </p:nvSpPr>
        <p:spPr>
          <a:xfrm>
            <a:off x="571500" y="1506538"/>
            <a:ext cx="8215313" cy="1470025"/>
          </a:xfrm>
        </p:spPr>
        <p:txBody>
          <a:bodyPr/>
          <a:lstStyle/>
          <a:p>
            <a:pPr eaLnBrk="1" hangingPunct="1"/>
            <a: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Социо-игровые </a:t>
            </a:r>
            <a:b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endParaRPr lang="ru-RU" altLang="ru-RU" sz="42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16430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Прямоугольник 10"/>
          <p:cNvSpPr>
            <a:spLocks noChangeArrowheads="1"/>
          </p:cNvSpPr>
          <p:nvPr/>
        </p:nvSpPr>
        <p:spPr bwMode="auto">
          <a:xfrm>
            <a:off x="0" y="3571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- ВОСПИТАТЕЛЬ НОВОЙ 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214686"/>
            <a:ext cx="5072098" cy="8925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Прямоугольник 6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 </a:t>
            </a:r>
            <a:endParaRPr lang="ru-RU" altLang="ru-RU"/>
          </a:p>
        </p:txBody>
      </p:sp>
      <p:pic>
        <p:nvPicPr>
          <p:cNvPr id="14343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8400" y="5157788"/>
            <a:ext cx="1714500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H:\фото\DSCN034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59923">
            <a:off x="142844" y="3286124"/>
            <a:ext cx="3657600" cy="2743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40870">
            <a:off x="5020582" y="3285950"/>
            <a:ext cx="3786214" cy="2839421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392</Words>
  <Application>Microsoft Office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Лисовенко   Евгения Владимировна</vt:lpstr>
      <vt:lpstr>                Мое педагогическое кредо </vt:lpstr>
      <vt:lpstr>Принципы работы</vt:lpstr>
      <vt:lpstr>Какие они,  современные дети? </vt:lpstr>
      <vt:lpstr>Я как современный воспитатель</vt:lpstr>
      <vt:lpstr>Положительный психологический настрой</vt:lpstr>
      <vt:lpstr> Технология         “Портфолио дошкольника” </vt:lpstr>
      <vt:lpstr>Игровые технологии</vt:lpstr>
      <vt:lpstr>Социо-игровые  технологии</vt:lpstr>
      <vt:lpstr>Методики развития детей</vt:lpstr>
      <vt:lpstr>Методики развития детей</vt:lpstr>
      <vt:lpstr> Здоровьесберегающие технологии</vt:lpstr>
      <vt:lpstr> Проектно-исследовательская деятельность</vt:lpstr>
      <vt:lpstr>Проект “Помогите птицам зимой”</vt:lpstr>
      <vt:lpstr>Информационно- коммуникативные технологии </vt:lpstr>
      <vt:lpstr>Результаты моей работы </vt:lpstr>
      <vt:lpstr>Мои разработки</vt:lpstr>
      <vt:lpstr>       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word</cp:lastModifiedBy>
  <cp:revision>123</cp:revision>
  <dcterms:modified xsi:type="dcterms:W3CDTF">2021-08-26T05:27:42Z</dcterms:modified>
</cp:coreProperties>
</file>