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65" r:id="rId3"/>
    <p:sldId id="267" r:id="rId4"/>
    <p:sldId id="268" r:id="rId5"/>
    <p:sldId id="289" r:id="rId6"/>
    <p:sldId id="292" r:id="rId7"/>
    <p:sldId id="260" r:id="rId8"/>
    <p:sldId id="290" r:id="rId9"/>
    <p:sldId id="282" r:id="rId10"/>
    <p:sldId id="296" r:id="rId11"/>
    <p:sldId id="297" r:id="rId12"/>
    <p:sldId id="262" r:id="rId13"/>
    <p:sldId id="275" r:id="rId14"/>
    <p:sldId id="298" r:id="rId15"/>
    <p:sldId id="294" r:id="rId16"/>
    <p:sldId id="272" r:id="rId17"/>
    <p:sldId id="299" r:id="rId18"/>
    <p:sldId id="302" r:id="rId19"/>
    <p:sldId id="303" r:id="rId20"/>
    <p:sldId id="305" r:id="rId21"/>
    <p:sldId id="304" r:id="rId22"/>
    <p:sldId id="300" r:id="rId23"/>
    <p:sldId id="274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E3ED"/>
    <a:srgbClr val="72DF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1604" autoAdjust="0"/>
  </p:normalViewPr>
  <p:slideViewPr>
    <p:cSldViewPr>
      <p:cViewPr varScale="1">
        <p:scale>
          <a:sx n="67" d="100"/>
          <a:sy n="67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389CC9-F997-4218-B9C4-64893456F39A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047861-C66C-40FE-9D88-7C5DCAF55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669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145A77-7041-4239-96F6-D648E853962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61CCF-A8F1-4BCB-8A7A-0D0B1192CC98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22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22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0B9FA-BCFA-4581-9981-984A68B6036E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BCB5F-EAAC-4BC3-8274-A7FE473CF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12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1B6EC-E7D1-43F0-8F04-B6C0E1AAE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C6EF8-FF41-43B4-9BB5-356BC1FAC172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89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CC2E6-B240-46DA-AF8F-D898B520F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38FC3-3064-4D74-BB4B-EA56D69F625E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3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11E30-8F8E-4B45-9617-FF0D76713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B9F07-7839-4226-9EC0-40ACA1E17318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1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233F1-98E0-4E06-A4A5-BBB6F93D50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57422-86EE-457D-8680-1FE93668DC93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29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96953-A60E-4F5A-9D33-9445221F1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1D225-0349-4DB7-B07B-8CDE57696A4E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62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4B05C-3133-4AA7-9EAC-FECB1084C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D249E-6A13-4745-9250-C5248940393C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50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07BE4-D659-40B5-8A4A-C8896C3C5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5BFA7-521E-47C6-96B6-F8E19918391E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07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D63AD-5186-4979-B1A3-D3A6525150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0B25-ADD1-498D-831A-735F0FB49E7A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13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8374B-116F-427D-AE41-A9671C286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8137-1A45-422D-9012-9AE7F1E1C517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74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AE569-CFCA-42ED-AB17-0651F8A14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FE223-0FE7-424E-A0A4-5F059730E575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57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CBFC481-42C3-4268-B44C-BD3D5242F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120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120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120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hlink"/>
                </a:solidFill>
                <a:latin typeface="+mn-lt"/>
              </a:endParaRPr>
            </a:p>
          </p:txBody>
        </p:sp>
        <p:sp>
          <p:nvSpPr>
            <p:cNvPr id="5120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hlink"/>
                </a:solidFill>
                <a:latin typeface="+mn-lt"/>
              </a:endParaRPr>
            </a:p>
          </p:txBody>
        </p:sp>
        <p:sp>
          <p:nvSpPr>
            <p:cNvPr id="5120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5121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hlink"/>
                </a:solidFill>
                <a:latin typeface="+mn-lt"/>
              </a:endParaRPr>
            </a:p>
          </p:txBody>
        </p:sp>
        <p:sp>
          <p:nvSpPr>
            <p:cNvPr id="5121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121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accent2"/>
                </a:solidFill>
                <a:latin typeface="+mn-lt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12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45721E-9ED2-4465-A224-32EF56578D2E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813" y="214313"/>
            <a:ext cx="8358187" cy="49291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                   </a:t>
            </a:r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         </a:t>
            </a: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Качество     реализации      </a:t>
            </a:r>
            <a:b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        образовательной     </a:t>
            </a:r>
            <a:b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        программы ДО</a:t>
            </a:r>
            <a:r>
              <a:rPr lang="ru-RU" sz="5400" b="1" i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У</a:t>
            </a:r>
            <a:endParaRPr lang="ru-RU" sz="5400" b="1" i="1" dirty="0">
              <a:solidFill>
                <a:schemeClr val="accent5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50" y="5214938"/>
            <a:ext cx="6643688" cy="1643062"/>
          </a:xfrm>
        </p:spPr>
        <p:txBody>
          <a:bodyPr/>
          <a:lstStyle/>
          <a:p>
            <a:pPr algn="r" eaLnBrk="1" hangingPunct="1"/>
            <a:r>
              <a:rPr lang="ru-RU" altLang="ru-RU" sz="2400" smtClean="0"/>
              <a:t> 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13" y="549275"/>
            <a:ext cx="9358313" cy="757238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Актуальные проблемы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оценки  качества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дошкольного образования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916113"/>
            <a:ext cx="8572500" cy="4941887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  <a:buSzPct val="98000"/>
              <a:buFont typeface="Wingdings" pitchFamily="2" charset="2"/>
              <a:buChar char="§"/>
              <a:defRPr/>
            </a:pPr>
            <a:r>
              <a:rPr lang="ru-RU" sz="3000" dirty="0" smtClean="0"/>
              <a:t>нет государственного образовательного стандарта дошкольного образования</a:t>
            </a:r>
            <a:r>
              <a:rPr lang="en-US" sz="3000" dirty="0" smtClean="0"/>
              <a:t>;</a:t>
            </a:r>
            <a:endParaRPr lang="ru-RU" sz="3000" dirty="0" smtClean="0"/>
          </a:p>
          <a:p>
            <a:pPr>
              <a:buClr>
                <a:schemeClr val="accent6">
                  <a:lumMod val="75000"/>
                </a:schemeClr>
              </a:buClr>
              <a:buSzPct val="98000"/>
              <a:buFont typeface="Wingdings" pitchFamily="2" charset="2"/>
              <a:buChar char="§"/>
              <a:defRPr/>
            </a:pPr>
            <a:r>
              <a:rPr lang="ru-RU" sz="3000" dirty="0" smtClean="0"/>
              <a:t>отсутствие единых </a:t>
            </a:r>
            <a:r>
              <a:rPr lang="ru-RU" sz="3000" dirty="0" err="1" smtClean="0"/>
              <a:t>критериальных</a:t>
            </a:r>
            <a:r>
              <a:rPr lang="ru-RU" sz="3000" dirty="0" smtClean="0"/>
              <a:t>  оценок психофизического и личностного развития ребенка</a:t>
            </a:r>
            <a:r>
              <a:rPr lang="en-US" sz="3000" dirty="0" smtClean="0"/>
              <a:t>;</a:t>
            </a:r>
            <a:endParaRPr lang="ru-RU" sz="3000" dirty="0" smtClean="0"/>
          </a:p>
          <a:p>
            <a:pPr>
              <a:buClr>
                <a:schemeClr val="accent6">
                  <a:lumMod val="75000"/>
                </a:schemeClr>
              </a:buClr>
              <a:buSzPct val="98000"/>
              <a:buFont typeface="Wingdings" pitchFamily="2" charset="2"/>
              <a:buChar char="§"/>
              <a:defRPr/>
            </a:pPr>
            <a:r>
              <a:rPr lang="ru-RU" sz="3000" dirty="0" smtClean="0"/>
              <a:t>недостаточность  разработки нормативно-правовой базы контрольно-оценочной деятельности ДОУ</a:t>
            </a:r>
            <a:r>
              <a:rPr lang="en-US" sz="3000" dirty="0" smtClean="0"/>
              <a:t>.</a:t>
            </a:r>
            <a:endParaRPr lang="ru-RU" sz="3000" dirty="0" smtClean="0"/>
          </a:p>
          <a:p>
            <a:pPr>
              <a:defRPr/>
            </a:pPr>
            <a:endParaRPr lang="ru-RU" sz="2000" dirty="0" smtClean="0"/>
          </a:p>
          <a:p>
            <a:pPr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714375" y="836613"/>
            <a:ext cx="8229600" cy="4895850"/>
          </a:xfrm>
        </p:spPr>
        <p:txBody>
          <a:bodyPr/>
          <a:lstStyle/>
          <a:p>
            <a:pPr>
              <a:defRPr/>
            </a:pPr>
            <a:r>
              <a:rPr lang="ru-RU" sz="4000" dirty="0" smtClean="0"/>
              <a:t>На сегодняшний день  актуальна 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проблема</a:t>
            </a:r>
            <a:r>
              <a:rPr lang="ru-RU" sz="4000" dirty="0" smtClean="0">
                <a:solidFill>
                  <a:srgbClr val="FF0000"/>
                </a:solidFill>
              </a:rPr>
              <a:t>  </a:t>
            </a:r>
            <a:r>
              <a:rPr lang="ru-RU" sz="4000" dirty="0" smtClean="0"/>
              <a:t>создания технологичной 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системы оценивания</a:t>
            </a:r>
            <a:r>
              <a:rPr lang="ru-RU" sz="4000" dirty="0" smtClean="0"/>
              <a:t> качества реализации образовательной программы ДОУ.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571500" y="1196975"/>
            <a:ext cx="8229600" cy="4117975"/>
          </a:xfrm>
        </p:spPr>
        <p:txBody>
          <a:bodyPr/>
          <a:lstStyle/>
          <a:p>
            <a:pPr algn="ctr" eaLnBrk="1" hangingPunct="1">
              <a:buClr>
                <a:schemeClr val="accent6">
                  <a:lumMod val="75000"/>
                </a:schemeClr>
              </a:buClr>
              <a:buSzPct val="91000"/>
              <a:buFont typeface="Wingdings" pitchFamily="2" charset="2"/>
              <a:buChar char="§"/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Кто должен оценивать качество реализации образовательной программы ДОУ?</a:t>
            </a:r>
          </a:p>
          <a:p>
            <a:pPr algn="ctr" eaLnBrk="1" hangingPunct="1">
              <a:buClr>
                <a:schemeClr val="accent6">
                  <a:lumMod val="75000"/>
                </a:schemeClr>
              </a:buClr>
              <a:buSzPct val="91000"/>
              <a:buFont typeface="Wingdings" pitchFamily="2" charset="2"/>
              <a:buNone/>
              <a:defRPr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>
              <a:buClr>
                <a:schemeClr val="accent6">
                  <a:lumMod val="75000"/>
                </a:schemeClr>
              </a:buClr>
              <a:buSzPct val="91000"/>
              <a:buFont typeface="Wingdings" pitchFamily="2" charset="2"/>
              <a:buChar char="§"/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По каким критериям оценивать?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13" y="0"/>
            <a:ext cx="9786938" cy="1371600"/>
          </a:xfrm>
        </p:spPr>
        <p:txBody>
          <a:bodyPr/>
          <a:lstStyle/>
          <a:p>
            <a:pPr algn="ctr">
              <a:defRPr/>
            </a:pPr>
            <a:r>
              <a:rPr lang="ru-RU" sz="3800" b="1" spc="-50" dirty="0" smtClean="0">
                <a:solidFill>
                  <a:schemeClr val="accent5">
                    <a:lumMod val="75000"/>
                  </a:schemeClr>
                </a:solidFill>
              </a:rPr>
              <a:t>Критерии оценки качества реализации образовательной программы ДОУ:</a:t>
            </a:r>
            <a:endParaRPr lang="ru-RU" sz="3800" b="1" spc="-5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072062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  <a:buSzPct val="98000"/>
              <a:buFont typeface="Wingdings" pitchFamily="2" charset="2"/>
              <a:buChar char="§"/>
              <a:defRPr/>
            </a:pPr>
            <a:r>
              <a:rPr lang="ru-RU" sz="2800" dirty="0" smtClean="0"/>
              <a:t>уровень состояния здоровья и физического развития воспитанников;</a:t>
            </a:r>
          </a:p>
          <a:p>
            <a:pPr>
              <a:buClr>
                <a:schemeClr val="accent6">
                  <a:lumMod val="75000"/>
                </a:schemeClr>
              </a:buClr>
              <a:buSzPct val="98000"/>
              <a:buFont typeface="Wingdings" pitchFamily="2" charset="2"/>
              <a:buChar char="§"/>
              <a:defRPr/>
            </a:pPr>
            <a:r>
              <a:rPr lang="ru-RU" sz="2800" dirty="0" err="1" smtClean="0"/>
              <a:t>сформированность</a:t>
            </a:r>
            <a:r>
              <a:rPr lang="ru-RU" sz="2800" dirty="0" smtClean="0"/>
              <a:t> здорового образа жизни;</a:t>
            </a:r>
          </a:p>
          <a:p>
            <a:pPr>
              <a:buClr>
                <a:schemeClr val="accent6">
                  <a:lumMod val="75000"/>
                </a:schemeClr>
              </a:buClr>
              <a:buSzPct val="98000"/>
              <a:buFont typeface="Wingdings" pitchFamily="2" charset="2"/>
              <a:buChar char="§"/>
              <a:defRPr/>
            </a:pPr>
            <a:r>
              <a:rPr lang="ru-RU" sz="2800" dirty="0" smtClean="0"/>
              <a:t>эмоциональное благополучие воспитанников;</a:t>
            </a:r>
          </a:p>
          <a:p>
            <a:pPr>
              <a:buClr>
                <a:schemeClr val="accent6">
                  <a:lumMod val="75000"/>
                </a:schemeClr>
              </a:buClr>
              <a:buSzPct val="98000"/>
              <a:buFont typeface="Wingdings" pitchFamily="2" charset="2"/>
              <a:buChar char="§"/>
              <a:defRPr/>
            </a:pPr>
            <a:r>
              <a:rPr lang="ru-RU" sz="2800" dirty="0" smtClean="0"/>
              <a:t>уровень развития школьной зрелости выпускников ДОУ: интеллектуальной, познавательной, психологической социально-нравственной, эмоционально-волевой;</a:t>
            </a:r>
          </a:p>
          <a:p>
            <a:pPr>
              <a:buClr>
                <a:schemeClr val="accent6">
                  <a:lumMod val="75000"/>
                </a:schemeClr>
              </a:buClr>
              <a:buSzPct val="98000"/>
              <a:buFont typeface="Wingdings" pitchFamily="2" charset="2"/>
              <a:buChar char="§"/>
              <a:defRPr/>
            </a:pPr>
            <a:r>
              <a:rPr lang="ru-RU" sz="2800" dirty="0" smtClean="0"/>
              <a:t>количество участников и победителей конкурсов, соревнований и фестивалей разного уровня;</a:t>
            </a:r>
          </a:p>
          <a:p>
            <a:pPr>
              <a:lnSpc>
                <a:spcPct val="90000"/>
              </a:lnSpc>
              <a:defRPr/>
            </a:pPr>
            <a:endParaRPr lang="ru-RU" sz="2400" dirty="0" smtClean="0"/>
          </a:p>
          <a:p>
            <a:pPr>
              <a:defRPr/>
            </a:pPr>
            <a:endParaRPr lang="ru-RU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   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>
          <a:xfrm>
            <a:off x="785813" y="-928688"/>
            <a:ext cx="8229600" cy="1371601"/>
          </a:xfrm>
        </p:spPr>
        <p:txBody>
          <a:bodyPr/>
          <a:lstStyle/>
          <a:p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357188"/>
            <a:ext cx="8786812" cy="5857875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  <a:buSzPct val="91000"/>
              <a:buFont typeface="Wingdings" pitchFamily="2" charset="2"/>
              <a:buChar char="§"/>
              <a:defRPr/>
            </a:pPr>
            <a:r>
              <a:rPr lang="ru-RU" sz="2800" dirty="0" smtClean="0"/>
              <a:t>результаты  социологических опросов, анкетирования  родителей;</a:t>
            </a:r>
          </a:p>
          <a:p>
            <a:pPr>
              <a:buClr>
                <a:schemeClr val="accent6">
                  <a:lumMod val="75000"/>
                </a:schemeClr>
              </a:buClr>
              <a:buSzPct val="91000"/>
              <a:buFont typeface="Wingdings" pitchFamily="2" charset="2"/>
              <a:buChar char="§"/>
              <a:defRPr/>
            </a:pPr>
            <a:r>
              <a:rPr lang="ru-RU" sz="2800" dirty="0" smtClean="0"/>
              <a:t>использование инновационных образовательных технологий;</a:t>
            </a:r>
          </a:p>
          <a:p>
            <a:pPr>
              <a:buClr>
                <a:schemeClr val="accent6">
                  <a:lumMod val="75000"/>
                </a:schemeClr>
              </a:buClr>
              <a:buSzPct val="91000"/>
              <a:buFont typeface="Wingdings" pitchFamily="2" charset="2"/>
              <a:buChar char="§"/>
              <a:defRPr/>
            </a:pPr>
            <a:r>
              <a:rPr lang="ru-RU" sz="2800" dirty="0" smtClean="0"/>
              <a:t>состояние материально-технической базы ДОУ;</a:t>
            </a:r>
          </a:p>
          <a:p>
            <a:pPr>
              <a:buClr>
                <a:schemeClr val="accent6">
                  <a:lumMod val="75000"/>
                </a:schemeClr>
              </a:buClr>
              <a:buSzPct val="91000"/>
              <a:buFont typeface="Wingdings" pitchFamily="2" charset="2"/>
              <a:buChar char="§"/>
              <a:defRPr/>
            </a:pPr>
            <a:r>
              <a:rPr lang="ru-RU" sz="2800" dirty="0" smtClean="0"/>
              <a:t>соответствие состояния ДОУ требованиям пожарной, безопасности, </a:t>
            </a:r>
            <a:r>
              <a:rPr lang="ru-RU" sz="2800" dirty="0" err="1" smtClean="0"/>
              <a:t>СанПиН</a:t>
            </a:r>
            <a:r>
              <a:rPr lang="ru-RU" sz="2800" dirty="0" smtClean="0"/>
              <a:t>;</a:t>
            </a:r>
          </a:p>
          <a:p>
            <a:pPr>
              <a:buClr>
                <a:schemeClr val="accent6">
                  <a:lumMod val="75000"/>
                </a:schemeClr>
              </a:buClr>
              <a:buSzPct val="91000"/>
              <a:buFont typeface="Wingdings" pitchFamily="2" charset="2"/>
              <a:buChar char="§"/>
              <a:defRPr/>
            </a:pPr>
            <a:r>
              <a:rPr lang="ru-RU" sz="2800" dirty="0" smtClean="0"/>
              <a:t>наличие кадрового  и учебно-методического обеспечения;</a:t>
            </a:r>
          </a:p>
          <a:p>
            <a:pPr>
              <a:buClr>
                <a:schemeClr val="accent6">
                  <a:lumMod val="75000"/>
                </a:schemeClr>
              </a:buClr>
              <a:buSzPct val="91000"/>
              <a:buFont typeface="Wingdings" pitchFamily="2" charset="2"/>
              <a:buChar char="§"/>
              <a:defRPr/>
            </a:pPr>
            <a:r>
              <a:rPr lang="ru-RU" sz="2800" dirty="0" smtClean="0"/>
              <a:t>имидж ДОУ; </a:t>
            </a:r>
          </a:p>
          <a:p>
            <a:pPr>
              <a:buClr>
                <a:schemeClr val="accent6">
                  <a:lumMod val="75000"/>
                </a:schemeClr>
              </a:buClr>
              <a:buSzPct val="91000"/>
              <a:buFont typeface="Wingdings" pitchFamily="2" charset="2"/>
              <a:buChar char="§"/>
              <a:defRPr/>
            </a:pPr>
            <a:r>
              <a:rPr lang="ru-RU" sz="2800" dirty="0" smtClean="0"/>
              <a:t>рейтинг среди ДОУ района, города;</a:t>
            </a:r>
          </a:p>
          <a:p>
            <a:pPr>
              <a:buClr>
                <a:schemeClr val="accent6">
                  <a:lumMod val="75000"/>
                </a:schemeClr>
              </a:buClr>
              <a:buSzPct val="91000"/>
              <a:buFont typeface="Wingdings" pitchFamily="2" charset="2"/>
              <a:buChar char="§"/>
              <a:defRPr/>
            </a:pPr>
            <a:r>
              <a:rPr lang="ru-RU" sz="2800" dirty="0" smtClean="0"/>
              <a:t>активность педагогического коллектива, достижения педагогов.</a:t>
            </a:r>
          </a:p>
          <a:p>
            <a:pPr>
              <a:buClr>
                <a:schemeClr val="accent6">
                  <a:lumMod val="75000"/>
                </a:schemeClr>
              </a:buClr>
              <a:buSzPct val="91000"/>
              <a:buFont typeface="Wingdings" pitchFamily="2" charset="2"/>
              <a:buChar char="§"/>
              <a:defRPr/>
            </a:pPr>
            <a:endParaRPr lang="ru-RU" sz="2800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8501062" cy="1371600"/>
          </a:xfrm>
        </p:spPr>
        <p:txBody>
          <a:bodyPr/>
          <a:lstStyle/>
          <a:p>
            <a:pPr>
              <a:defRPr/>
            </a:pPr>
            <a:r>
              <a:rPr lang="ru-RU" sz="3600" dirty="0" smtClean="0">
                <a:latin typeface="+mn-lt"/>
                <a:ea typeface="+mn-ea"/>
                <a:cs typeface="+mn-cs"/>
              </a:rPr>
              <a:t>В основу системы оценки качества реализации образовательной программы положены</a:t>
            </a:r>
            <a:r>
              <a:rPr lang="ru-RU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принципы</a:t>
            </a:r>
            <a:r>
              <a:rPr lang="ru-RU" sz="3600" dirty="0" smtClean="0">
                <a:latin typeface="+mn-lt"/>
                <a:ea typeface="+mn-ea"/>
                <a:cs typeface="+mn-cs"/>
              </a:rPr>
              <a:t>: </a:t>
            </a:r>
            <a:r>
              <a:rPr lang="ru-RU" dirty="0" smtClean="0"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700213"/>
            <a:ext cx="8229600" cy="4114800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  <a:buSzPct val="87000"/>
              <a:buFont typeface="Wingdings" pitchFamily="2" charset="2"/>
              <a:buChar char="§"/>
              <a:defRPr/>
            </a:pPr>
            <a:r>
              <a:rPr lang="ru-RU" sz="2800" dirty="0" smtClean="0"/>
              <a:t>открытости, прозрачности процедур оценки качества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>
              <a:buClr>
                <a:schemeClr val="accent6">
                  <a:lumMod val="75000"/>
                </a:schemeClr>
              </a:buClr>
              <a:buSzPct val="87000"/>
              <a:buFont typeface="Wingdings" pitchFamily="2" charset="2"/>
              <a:buChar char="§"/>
              <a:defRPr/>
            </a:pPr>
            <a:r>
              <a:rPr lang="ru-RU" sz="2800" dirty="0" smtClean="0"/>
              <a:t>объективности, достоверности, полноты и системности информации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>
              <a:buClr>
                <a:schemeClr val="accent6">
                  <a:lumMod val="75000"/>
                </a:schemeClr>
              </a:buClr>
              <a:buSzPct val="87000"/>
              <a:buFont typeface="Wingdings" pitchFamily="2" charset="2"/>
              <a:buChar char="§"/>
              <a:defRPr/>
            </a:pPr>
            <a:r>
              <a:rPr lang="ru-RU" sz="2800" dirty="0" smtClean="0"/>
              <a:t>доступности информации для всех субъектов образовательного процесса и общественности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>
              <a:buClr>
                <a:schemeClr val="accent6">
                  <a:lumMod val="75000"/>
                </a:schemeClr>
              </a:buClr>
              <a:buSzPct val="87000"/>
              <a:buFont typeface="Wingdings" pitchFamily="2" charset="2"/>
              <a:buChar char="§"/>
              <a:defRPr/>
            </a:pPr>
            <a:r>
              <a:rPr lang="ru-RU" sz="2800" dirty="0" smtClean="0"/>
              <a:t>оперативности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>
              <a:buClr>
                <a:schemeClr val="accent6">
                  <a:lumMod val="75000"/>
                </a:schemeClr>
              </a:buClr>
              <a:buSzPct val="87000"/>
              <a:buFont typeface="Wingdings" pitchFamily="2" charset="2"/>
              <a:buChar char="§"/>
              <a:defRPr/>
            </a:pPr>
            <a:r>
              <a:rPr lang="ru-RU" sz="2800" dirty="0" smtClean="0"/>
              <a:t>целесообразности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>
              <a:buClr>
                <a:schemeClr val="accent6">
                  <a:lumMod val="75000"/>
                </a:schemeClr>
              </a:buClr>
              <a:buSzPct val="87000"/>
              <a:buFont typeface="Wingdings" pitchFamily="2" charset="2"/>
              <a:buChar char="§"/>
              <a:defRPr/>
            </a:pPr>
            <a:r>
              <a:rPr lang="ru-RU" sz="2800" dirty="0" smtClean="0"/>
              <a:t>однозначности интерпретации</a:t>
            </a:r>
            <a:r>
              <a:rPr lang="en-US" sz="2800" dirty="0" smtClean="0"/>
              <a:t>.</a:t>
            </a:r>
            <a:endParaRPr lang="ru-RU" sz="2800" dirty="0" smtClean="0"/>
          </a:p>
          <a:p>
            <a:pPr>
              <a:defRPr/>
            </a:pPr>
            <a:r>
              <a:rPr lang="ru-RU" sz="2400" dirty="0" smtClean="0"/>
              <a:t>    </a:t>
            </a:r>
          </a:p>
          <a:p>
            <a:pPr>
              <a:buClr>
                <a:schemeClr val="accent6">
                  <a:lumMod val="75000"/>
                </a:schemeClr>
              </a:buClr>
              <a:buSzPct val="87000"/>
              <a:buFont typeface="Wingdings" pitchFamily="2" charset="2"/>
              <a:buChar char="§"/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 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457200"/>
            <a:ext cx="8858250" cy="1371600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Формы проведения 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оценки качества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571625"/>
            <a:ext cx="8858250" cy="4286250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  <a:buSzPct val="85000"/>
              <a:buFont typeface="Wingdings" pitchFamily="2" charset="2"/>
              <a:buChar char="§"/>
              <a:defRPr/>
            </a:pPr>
            <a:r>
              <a:rPr lang="ru-RU" dirty="0" smtClean="0"/>
              <a:t>мониторинг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Clr>
                <a:schemeClr val="accent6">
                  <a:lumMod val="75000"/>
                </a:schemeClr>
              </a:buClr>
              <a:buSzPct val="85000"/>
              <a:buFont typeface="Wingdings" pitchFamily="2" charset="2"/>
              <a:buChar char="§"/>
              <a:defRPr/>
            </a:pPr>
            <a:r>
              <a:rPr lang="ru-RU" dirty="0" smtClean="0"/>
              <a:t>анкетирование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Clr>
                <a:schemeClr val="accent6">
                  <a:lumMod val="75000"/>
                </a:schemeClr>
              </a:buClr>
              <a:buSzPct val="85000"/>
              <a:buFont typeface="Wingdings" pitchFamily="2" charset="2"/>
              <a:buChar char="§"/>
              <a:defRPr/>
            </a:pPr>
            <a:r>
              <a:rPr lang="ru-RU" dirty="0" smtClean="0"/>
              <a:t>диагностика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Clr>
                <a:schemeClr val="accent6">
                  <a:lumMod val="75000"/>
                </a:schemeClr>
              </a:buClr>
              <a:buSzPct val="85000"/>
              <a:buFont typeface="Wingdings" pitchFamily="2" charset="2"/>
              <a:buChar char="§"/>
              <a:defRPr/>
            </a:pPr>
            <a:r>
              <a:rPr lang="ru-RU" dirty="0" smtClean="0"/>
              <a:t>социологические исследования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</a:p>
          <a:p>
            <a:pPr>
              <a:buClr>
                <a:schemeClr val="accent6">
                  <a:lumMod val="75000"/>
                </a:schemeClr>
              </a:buClr>
              <a:buSzPct val="85000"/>
              <a:buFont typeface="Wingdings" pitchFamily="2" charset="2"/>
              <a:buChar char="§"/>
              <a:defRPr/>
            </a:pPr>
            <a:r>
              <a:rPr lang="ru-RU" dirty="0" smtClean="0"/>
              <a:t>медицинские обследования  дошкольников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Clr>
                <a:schemeClr val="accent6">
                  <a:lumMod val="75000"/>
                </a:schemeClr>
              </a:buClr>
              <a:buSzPct val="85000"/>
              <a:buFont typeface="Wingdings" pitchFamily="2" charset="2"/>
              <a:buChar char="§"/>
              <a:defRPr/>
            </a:pPr>
            <a:r>
              <a:rPr lang="ru-RU" dirty="0" smtClean="0"/>
              <a:t>аттестация педагогических и руководящих работников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</a:p>
          <a:p>
            <a:pPr>
              <a:defRPr/>
            </a:pPr>
            <a:endParaRPr lang="ru-RU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 algn="just"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Оценка качества реализации Программы </a:t>
            </a:r>
            <a:r>
              <a:rPr lang="ru-RU" sz="3600" dirty="0" smtClean="0">
                <a:latin typeface="+mj-lt"/>
              </a:rPr>
              <a:t>основывается, прежде всего, на изучении психолого-педагогических условий  и предметно-развивающей среды.</a:t>
            </a:r>
          </a:p>
          <a:p>
            <a:pPr algn="just">
              <a:defRPr/>
            </a:pP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462587"/>
          </a:xfrm>
        </p:spPr>
        <p:txBody>
          <a:bodyPr/>
          <a:lstStyle/>
          <a:p>
            <a:pPr indent="342900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Предметно-пространственная развивающая среда</a:t>
            </a:r>
            <a:r>
              <a:rPr lang="ru-RU" dirty="0" smtClean="0"/>
              <a:t> обеспечивает максимальную реализацию образовательного потенциала пространства и материалов, оборудования и инвентаря для развития детей дошкольного возраста в соответствии с особенностями каждого возрастного этапа, охраны и укрепления их здоровья, учёта особенностей и коррекции недостатков их развития.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63625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Психолого-педагогические условия: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4095750"/>
          </a:xfrm>
        </p:spPr>
        <p:txBody>
          <a:bodyPr/>
          <a:lstStyle/>
          <a:p>
            <a:pPr marL="0" lvl="2">
              <a:buFont typeface="Wingdings" pitchFamily="2" charset="2"/>
              <a:buNone/>
              <a:defRPr/>
            </a:pPr>
            <a:r>
              <a:rPr lang="ru-RU" sz="2800" dirty="0" smtClean="0">
                <a:ea typeface="+mn-ea"/>
                <a:cs typeface="+mn-cs"/>
              </a:rPr>
              <a:t> </a:t>
            </a:r>
            <a:r>
              <a:rPr lang="ru-RU" sz="3200" dirty="0" smtClean="0"/>
              <a:t>1) 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</a:t>
            </a:r>
          </a:p>
          <a:p>
            <a:pPr marL="0" lvl="2">
              <a:buFont typeface="Wingdings" pitchFamily="2" charset="2"/>
              <a:buNone/>
              <a:defRPr/>
            </a:pPr>
            <a:r>
              <a:rPr lang="ru-RU" sz="3200" dirty="0" smtClean="0"/>
              <a:t>2) использование в образовательной деятельности форм и методов работы с детьми, соответствующих их возрастным и индивидуальным особенностям;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0" y="142875"/>
            <a:ext cx="9144000" cy="7143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Образовательная программа </a:t>
            </a:r>
            <a:r>
              <a:rPr lang="ru-RU" sz="3000" b="1" dirty="0" smtClean="0">
                <a:solidFill>
                  <a:schemeClr val="accent5">
                    <a:lumMod val="75000"/>
                  </a:schemeClr>
                </a:solidFill>
              </a:rPr>
              <a:t>дошкольного образовательного учреждения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5643562"/>
          </a:xfrm>
        </p:spPr>
        <p:txBody>
          <a:bodyPr/>
          <a:lstStyle/>
          <a:p>
            <a:pPr algn="just" eaLnBrk="1" hangingPunct="1">
              <a:buClr>
                <a:schemeClr val="accent6">
                  <a:lumMod val="75000"/>
                </a:schemeClr>
              </a:buClr>
              <a:buSzPct val="84000"/>
              <a:buFont typeface="Wingdings" pitchFamily="2" charset="2"/>
              <a:buChar char="§"/>
              <a:defRPr/>
            </a:pPr>
            <a:r>
              <a:rPr lang="ru-RU" sz="2600" spc="-50" dirty="0" smtClean="0"/>
              <a:t>нормативно-управленческий документ, обосновывающий выбор цели, содержания, применяемых методик и технологий, форм организации образовательного процесса в каждом конкретном  ДОУ</a:t>
            </a:r>
            <a:r>
              <a:rPr lang="en-US" sz="2600" spc="-50" dirty="0" smtClean="0"/>
              <a:t>;</a:t>
            </a:r>
            <a:endParaRPr lang="ru-RU" sz="2600" spc="-50" dirty="0" smtClean="0"/>
          </a:p>
          <a:p>
            <a:pPr algn="just" eaLnBrk="1" hangingPunct="1">
              <a:buClr>
                <a:schemeClr val="accent6">
                  <a:lumMod val="75000"/>
                </a:schemeClr>
              </a:buClr>
              <a:buSzPct val="84000"/>
              <a:buFont typeface="Wingdings" pitchFamily="2" charset="2"/>
              <a:buChar char="§"/>
              <a:defRPr/>
            </a:pPr>
            <a:r>
              <a:rPr lang="ru-RU" sz="2600" spc="-50" dirty="0" smtClean="0"/>
              <a:t>наряду с Уставом служит основой для лицензирования, аккредитации, изменения бюджетного финансирования, организации платных образовательных услуг</a:t>
            </a:r>
            <a:r>
              <a:rPr lang="en-US" sz="2600" spc="-50" dirty="0" smtClean="0"/>
              <a:t>;</a:t>
            </a:r>
            <a:endParaRPr lang="ru-RU" sz="2600" spc="-50" dirty="0" smtClean="0"/>
          </a:p>
          <a:p>
            <a:pPr algn="just" eaLnBrk="1" hangingPunct="1">
              <a:buClr>
                <a:schemeClr val="accent6">
                  <a:lumMod val="75000"/>
                </a:schemeClr>
              </a:buClr>
              <a:buSzPct val="84000"/>
              <a:buFont typeface="Wingdings" pitchFamily="2" charset="2"/>
              <a:buChar char="§"/>
              <a:defRPr/>
            </a:pPr>
            <a:r>
              <a:rPr lang="ru-RU" sz="2600" spc="-50" dirty="0" smtClean="0"/>
              <a:t>внутренний образовательный стандарт, обусловленный муниципальной программой развития образования, логикой развития самого образовательного учреждения, его возможностями, образовательными запросами основных социальных заказчиков — родителей.</a:t>
            </a:r>
          </a:p>
          <a:p>
            <a:pPr algn="just" eaLnBrk="1" hangingPunct="1">
              <a:buClr>
                <a:schemeClr val="accent6">
                  <a:lumMod val="75000"/>
                </a:schemeClr>
              </a:buClr>
              <a:buSzPct val="84000"/>
              <a:buFont typeface="Wingdings" pitchFamily="2" charset="2"/>
              <a:buChar char="§"/>
              <a:defRPr/>
            </a:pPr>
            <a:endParaRPr lang="ru-RU" sz="2400" dirty="0" smtClean="0"/>
          </a:p>
          <a:p>
            <a:pPr eaLnBrk="1" hangingPunct="1">
              <a:buClr>
                <a:schemeClr val="accent6">
                  <a:lumMod val="75000"/>
                </a:schemeClr>
              </a:buClr>
              <a:buSzPct val="84000"/>
              <a:buFont typeface="Wingdings" pitchFamily="2" charset="2"/>
              <a:buChar char="§"/>
              <a:defRPr/>
            </a:pPr>
            <a:endParaRPr lang="ru-RU" sz="1800" dirty="0" smtClean="0"/>
          </a:p>
          <a:p>
            <a:pPr eaLnBrk="1" hangingPunct="1">
              <a:defRPr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534025"/>
          </a:xfrm>
        </p:spPr>
        <p:txBody>
          <a:bodyPr/>
          <a:lstStyle/>
          <a:p>
            <a:pPr marL="0" lvl="2">
              <a:buFont typeface="Wingdings" pitchFamily="2" charset="2"/>
              <a:buNone/>
            </a:pPr>
            <a:r>
              <a:rPr lang="ru-RU" altLang="ru-RU" sz="3200" smtClean="0"/>
              <a:t>3) построение образовательной деятельности на основе взаимодействия взрослых с детьми</a:t>
            </a:r>
            <a:r>
              <a:rPr lang="en-US" altLang="ru-RU" sz="3200" smtClean="0"/>
              <a:t>;</a:t>
            </a:r>
            <a:endParaRPr lang="ru-RU" altLang="ru-RU" sz="3200" smtClean="0"/>
          </a:p>
          <a:p>
            <a:pPr>
              <a:buFont typeface="Wingdings" pitchFamily="2" charset="2"/>
              <a:buNone/>
            </a:pPr>
            <a:r>
              <a:rPr lang="ru-RU" altLang="ru-RU" smtClean="0"/>
              <a:t>4) поддержка взрослыми положительного, доброжелательного отношения детей друг к другу и взаимодействия детей друг с другом в разных видах деятельности; </a:t>
            </a:r>
          </a:p>
          <a:p>
            <a:pPr>
              <a:buFont typeface="Wingdings" pitchFamily="2" charset="2"/>
              <a:buNone/>
            </a:pPr>
            <a:r>
              <a:rPr lang="ru-RU" altLang="ru-RU" smtClean="0"/>
              <a:t>5) поддержка инициативы и самостоятельности детей в специфических для них видах деятельности;</a:t>
            </a:r>
          </a:p>
          <a:p>
            <a:pPr marL="0" lvl="2">
              <a:buFont typeface="Wingdings" pitchFamily="2" charset="2"/>
              <a:buNone/>
            </a:pPr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250825" y="692150"/>
            <a:ext cx="8435975" cy="51752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6) возможность выбора детьми материалов,  видов активности, участников совместной деятельности и общения;</a:t>
            </a:r>
          </a:p>
          <a:p>
            <a:pPr>
              <a:buFont typeface="Wingdings" pitchFamily="2" charset="2"/>
              <a:buNone/>
            </a:pPr>
            <a:r>
              <a:rPr lang="ru-RU" altLang="ru-RU" smtClean="0"/>
              <a:t>7) защита детей от всех форм физического и психического насилия; </a:t>
            </a:r>
          </a:p>
          <a:p>
            <a:pPr>
              <a:buFont typeface="Wingdings" pitchFamily="2" charset="2"/>
              <a:buNone/>
            </a:pPr>
            <a:r>
              <a:rPr lang="ru-RU" altLang="ru-RU" smtClean="0"/>
              <a:t>8) поддержка родителей в воспитании детей, охране и укреплении их здоровья, вовлечение семей непосредственно в образовательную деятельность.</a:t>
            </a:r>
          </a:p>
          <a:p>
            <a:pPr>
              <a:buFont typeface="Wingdings" pitchFamily="2" charset="2"/>
              <a:buNone/>
            </a:pPr>
            <a:endParaRPr lang="ru-RU" altLang="ru-RU" sz="2800" smtClean="0"/>
          </a:p>
          <a:p>
            <a:endParaRPr lang="ru-RU" altLang="ru-RU" sz="2800" smtClean="0"/>
          </a:p>
          <a:p>
            <a:r>
              <a:rPr lang="ru-RU" altLang="ru-RU" smtClean="0"/>
              <a:t> 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246687"/>
          </a:xfrm>
        </p:spPr>
        <p:txBody>
          <a:bodyPr/>
          <a:lstStyle/>
          <a:p>
            <a:pPr indent="342900" algn="just">
              <a:defRPr/>
            </a:pPr>
            <a:r>
              <a:rPr lang="ru-RU" dirty="0" smtClean="0"/>
              <a:t>Обеспечение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качества дошкольного образования</a:t>
            </a:r>
            <a:r>
              <a:rPr lang="ru-RU" dirty="0" smtClean="0"/>
              <a:t> – это стремление не к тому, чтобы образование стало лучше, чем вчера, а к тому, чтобы оно стало самим собой, т.е. современным - образованием, учитывающим специфику развития дошкольников, соответствующим потребностям и интересам общества, семьи, государства сегодня.</a:t>
            </a:r>
            <a:r>
              <a:rPr lang="ru-RU" b="1" dirty="0" smtClean="0"/>
              <a:t>            </a:t>
            </a: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773238"/>
            <a:ext cx="8143875" cy="3384550"/>
          </a:xfrm>
        </p:spPr>
        <p:txBody>
          <a:bodyPr/>
          <a:lstStyle/>
          <a:p>
            <a:pPr algn="ctr">
              <a:defRPr/>
            </a:pPr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СПАСИБО</a:t>
            </a:r>
          </a:p>
          <a:p>
            <a:pPr algn="ctr">
              <a:defRPr/>
            </a:pPr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ЗА  ВНИМАНИЕ !</a:t>
            </a:r>
            <a:endParaRPr lang="ru-RU" sz="6000" b="1" dirty="0">
              <a:solidFill>
                <a:schemeClr val="accent5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121443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Для руководителей и 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педагогического коллектива   ДОУ 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образовательная программа позволяет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142875" y="1643063"/>
            <a:ext cx="8643938" cy="3571875"/>
          </a:xfrm>
        </p:spPr>
        <p:txBody>
          <a:bodyPr/>
          <a:lstStyle/>
          <a:p>
            <a:pPr eaLnBrk="1" hangingPunct="1">
              <a:buClr>
                <a:schemeClr val="accent6">
                  <a:lumMod val="75000"/>
                </a:schemeClr>
              </a:buClr>
              <a:buSzPct val="91000"/>
              <a:defRPr/>
            </a:pPr>
            <a:r>
              <a:rPr lang="ru-RU" sz="2400" dirty="0" smtClean="0"/>
              <a:t>показать конкурентоспособность образовательного учреждения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eaLnBrk="1" hangingPunct="1">
              <a:buClr>
                <a:schemeClr val="accent6">
                  <a:lumMod val="75000"/>
                </a:schemeClr>
              </a:buClr>
              <a:buSzPct val="91000"/>
              <a:defRPr/>
            </a:pPr>
            <a:r>
              <a:rPr lang="ru-RU" sz="2400" dirty="0" smtClean="0"/>
              <a:t>увидеть перспективы развития, оценить свои сильные и слабые стороны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eaLnBrk="1" hangingPunct="1">
              <a:buClr>
                <a:schemeClr val="accent6">
                  <a:lumMod val="75000"/>
                </a:schemeClr>
              </a:buClr>
              <a:buSzPct val="91000"/>
              <a:defRPr/>
            </a:pPr>
            <a:r>
              <a:rPr lang="ru-RU" sz="2400" dirty="0" smtClean="0"/>
              <a:t> качественно подготовиться к процедурам лицензирования, государственной аккредитации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eaLnBrk="1" hangingPunct="1">
              <a:buClr>
                <a:schemeClr val="accent6">
                  <a:lumMod val="75000"/>
                </a:schemeClr>
              </a:buClr>
              <a:buSzPct val="91000"/>
              <a:defRPr/>
            </a:pPr>
            <a:r>
              <a:rPr lang="ru-RU" sz="2400" dirty="0" smtClean="0"/>
              <a:t> повысить эффективность функций управления: планирования, организации, анализа и контроля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eaLnBrk="1" hangingPunct="1">
              <a:buClr>
                <a:schemeClr val="accent6">
                  <a:lumMod val="75000"/>
                </a:schemeClr>
              </a:buClr>
              <a:buSzPct val="91000"/>
              <a:defRPr/>
            </a:pPr>
            <a:r>
              <a:rPr lang="ru-RU" sz="2400" dirty="0" smtClean="0"/>
              <a:t>более осознанно и целенаправленно управлять образовательным процессом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pPr algn="just" eaLnBrk="1" hangingPunct="1">
              <a:buClr>
                <a:schemeClr val="accent6">
                  <a:lumMod val="75000"/>
                </a:schemeClr>
              </a:buClr>
              <a:buSzPct val="91000"/>
              <a:buFont typeface="Wingdings" pitchFamily="2" charset="2"/>
              <a:buNone/>
              <a:defRPr/>
            </a:pPr>
            <a:endParaRPr lang="ru-RU" sz="2400" dirty="0" smtClean="0"/>
          </a:p>
          <a:p>
            <a:pPr algn="just" eaLnBrk="1" hangingPunct="1">
              <a:defRPr/>
            </a:pPr>
            <a:endParaRPr lang="ru-RU" sz="2400" dirty="0" smtClean="0"/>
          </a:p>
          <a:p>
            <a:pPr eaLnBrk="1" hangingPunct="1">
              <a:defRPr/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95288" y="1196975"/>
            <a:ext cx="842962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Для руководителей органов управления образованием образовательная программа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611188" y="2781300"/>
            <a:ext cx="8229600" cy="2519363"/>
          </a:xfrm>
        </p:spPr>
        <p:txBody>
          <a:bodyPr/>
          <a:lstStyle/>
          <a:p>
            <a:pPr eaLnBrk="1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является механизмом внешнего контроля за деятельностью дошкольного образовательного </a:t>
            </a:r>
          </a:p>
          <a:p>
            <a:pPr eaLnBrk="1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dirty="0" smtClean="0"/>
              <a:t>   учреждения</a:t>
            </a:r>
            <a:r>
              <a:rPr lang="en-US" dirty="0" smtClean="0"/>
              <a:t>.</a:t>
            </a: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14313"/>
            <a:ext cx="8229600" cy="1371600"/>
          </a:xfrm>
        </p:spPr>
        <p:txBody>
          <a:bodyPr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Для родителей воспитанников образовательная программа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: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785938"/>
            <a:ext cx="8229600" cy="3886200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  <a:buSzPct val="79000"/>
              <a:buFont typeface="Wingdings" pitchFamily="2" charset="2"/>
              <a:buChar char="§"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дает возможность принять участие </a:t>
            </a:r>
            <a:r>
              <a:rPr lang="ru-RU" dirty="0" smtClean="0"/>
              <a:t>в организации образовательного процесса, выборе и корректировке его содержания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Clr>
                <a:schemeClr val="accent6">
                  <a:lumMod val="75000"/>
                </a:schemeClr>
              </a:buClr>
              <a:buSzPct val="79000"/>
              <a:buFont typeface="Wingdings" pitchFamily="2" charset="2"/>
              <a:buChar char="§"/>
              <a:defRPr/>
            </a:pPr>
            <a:r>
              <a:rPr lang="ru-RU" dirty="0" smtClean="0"/>
              <a:t>обеспечивает  реализацию  права родителей на информацию об образовательных услугах, права на выбор образовательных услуг, права на гарантию их получения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39750" y="1125538"/>
            <a:ext cx="8280400" cy="5732462"/>
          </a:xfrm>
        </p:spPr>
        <p:txBody>
          <a:bodyPr/>
          <a:lstStyle/>
          <a:p>
            <a:pPr indent="342900" algn="just">
              <a:defRPr/>
            </a:pPr>
            <a:r>
              <a:rPr lang="ru-RU" dirty="0" smtClean="0"/>
              <a:t>Современное общество предъявляет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новые требования </a:t>
            </a:r>
            <a:r>
              <a:rPr lang="ru-RU" dirty="0" smtClean="0"/>
              <a:t>к дошкольным образовательным учреждениям, к организации в них образовательного процесса, выбору и обоснованию содержания программ,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результатам и результативности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их деятельности, подбору и обучению педагогических кадров.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942975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357188" y="857250"/>
            <a:ext cx="8429625" cy="4500563"/>
          </a:xfrm>
        </p:spPr>
        <p:txBody>
          <a:bodyPr/>
          <a:lstStyle/>
          <a:p>
            <a:pPr indent="342900" algn="just" eaLnBrk="1" hangingPunct="1">
              <a:defRPr/>
            </a:pPr>
            <a:r>
              <a:rPr lang="ru-RU" dirty="0" smtClean="0"/>
              <a:t>Современные  родители все больше приходит к пониманию того, что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качественное образование </a:t>
            </a:r>
            <a:r>
              <a:rPr lang="ru-RU" dirty="0" smtClean="0"/>
              <a:t>сегодня – это действительно основа успешности растущего человека в его взрослой жизни.</a:t>
            </a:r>
          </a:p>
          <a:p>
            <a:pPr indent="342900" algn="just" eaLnBrk="1" hangingPunct="1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Качественное образование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это результат единства  миссии, целей, задач, содержания, технологий  и форм организации образовательного процесса.</a:t>
            </a:r>
          </a:p>
          <a:p>
            <a:pPr algn="just"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836613"/>
            <a:ext cx="8229600" cy="4895850"/>
          </a:xfrm>
        </p:spPr>
        <p:txBody>
          <a:bodyPr/>
          <a:lstStyle/>
          <a:p>
            <a:pPr indent="342900" algn="just">
              <a:defRPr/>
            </a:pPr>
            <a:r>
              <a:rPr lang="ru-RU" dirty="0" smtClean="0"/>
              <a:t>Ключевой вопрос модернизации </a:t>
            </a:r>
          </a:p>
          <a:p>
            <a:pPr algn="just">
              <a:defRPr/>
            </a:pPr>
            <a:r>
              <a:rPr lang="ru-RU" dirty="0" smtClean="0"/>
              <a:t>образования – это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повышение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качества образования.</a:t>
            </a:r>
          </a:p>
          <a:p>
            <a:pPr indent="342900" algn="just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Качество образования </a:t>
            </a:r>
            <a:r>
              <a:rPr lang="ru-RU" dirty="0" smtClean="0"/>
              <a:t>– фундаментальная характеристика результата, процесса, образовательной системы на уровне не ниже установленных норм, требований, стандартов.</a:t>
            </a:r>
          </a:p>
          <a:p>
            <a:pPr algn="just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371600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500063" y="908050"/>
            <a:ext cx="8229600" cy="4192588"/>
          </a:xfrm>
        </p:spPr>
        <p:txBody>
          <a:bodyPr/>
          <a:lstStyle/>
          <a:p>
            <a:pPr indent="342900" algn="just"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Arial" pitchFamily="34" charset="0"/>
              </a:rPr>
              <a:t>Оценка качества образования </a:t>
            </a:r>
            <a:r>
              <a:rPr lang="ru-RU" i="1" dirty="0" smtClean="0">
                <a:latin typeface="+mj-lt"/>
                <a:cs typeface="Arial" pitchFamily="34" charset="0"/>
              </a:rPr>
              <a:t>– </a:t>
            </a:r>
            <a:r>
              <a:rPr lang="ru-RU" dirty="0" smtClean="0">
                <a:latin typeface="+mj-lt"/>
                <a:cs typeface="Arial" pitchFamily="34" charset="0"/>
              </a:rPr>
              <a:t>это деятельность, результатом которой является установление степени соответствия измеряемых образовательных результатов, условий их достижения и обеспечение общепризнанных, зафиксированных в нормативных документах и локальных актах требований к качеству образования.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иксел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1196</TotalTime>
  <Words>876</Words>
  <Application>Microsoft Office PowerPoint</Application>
  <PresentationFormat>On-screen Show (4:3)</PresentationFormat>
  <Paragraphs>95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Arial Black</vt:lpstr>
      <vt:lpstr>Calibri</vt:lpstr>
      <vt:lpstr>Georgia</vt:lpstr>
      <vt:lpstr>Times New Roman</vt:lpstr>
      <vt:lpstr>Wingdings</vt:lpstr>
      <vt:lpstr>Пиксел</vt:lpstr>
      <vt:lpstr>                                Качество     реализации               образовательной              программы ДОУ</vt:lpstr>
      <vt:lpstr>Образовательная программа дошкольного образовательного учреждения</vt:lpstr>
      <vt:lpstr>Для руководителей и  педагогического коллектива   ДОУ  образовательная программа позволяет:</vt:lpstr>
      <vt:lpstr>Для руководителей органов управления образованием образовательная программа</vt:lpstr>
      <vt:lpstr>Для родителей воспитанников образовательная программа:</vt:lpstr>
      <vt:lpstr>PowerPoint Presentation</vt:lpstr>
      <vt:lpstr>PowerPoint Presentation</vt:lpstr>
      <vt:lpstr>PowerPoint Presentation</vt:lpstr>
      <vt:lpstr>PowerPoint Presentation</vt:lpstr>
      <vt:lpstr>Актуальные проблемы  оценки  качества  дошкольного образования: </vt:lpstr>
      <vt:lpstr>PowerPoint Presentation</vt:lpstr>
      <vt:lpstr>    </vt:lpstr>
      <vt:lpstr>Критерии оценки качества реализации образовательной программы ДОУ:</vt:lpstr>
      <vt:lpstr>  </vt:lpstr>
      <vt:lpstr>В основу системы оценки качества реализации образовательной программы положены принципы:  </vt:lpstr>
      <vt:lpstr>Формы проведения  оценки качества: </vt:lpstr>
      <vt:lpstr>PowerPoint Presentation</vt:lpstr>
      <vt:lpstr>PowerPoint Presentation</vt:lpstr>
      <vt:lpstr>Психолого-педагогические условия: </vt:lpstr>
      <vt:lpstr>PowerPoint Presentation</vt:lpstr>
      <vt:lpstr>PowerPoint Presentation</vt:lpstr>
      <vt:lpstr>PowerPoint Presentation</vt:lpstr>
      <vt:lpstr>PowerPoint Presentation</vt:lpstr>
    </vt:vector>
  </TitlesOfParts>
  <Company>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Качество реализации образовательной программы ДОУ</dc:title>
  <dc:creator>Завучи</dc:creator>
  <cp:lastModifiedBy>word2</cp:lastModifiedBy>
  <cp:revision>118</cp:revision>
  <dcterms:created xsi:type="dcterms:W3CDTF">2010-09-06T07:21:03Z</dcterms:created>
  <dcterms:modified xsi:type="dcterms:W3CDTF">2021-08-26T05:27:03Z</dcterms:modified>
</cp:coreProperties>
</file>