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0" r:id="rId3"/>
    <p:sldId id="259" r:id="rId4"/>
    <p:sldId id="261" r:id="rId5"/>
    <p:sldId id="262" r:id="rId6"/>
    <p:sldId id="263" r:id="rId7"/>
    <p:sldId id="264" r:id="rId8"/>
    <p:sldId id="265" r:id="rId9"/>
    <p:sldId id="266" r:id="rId10"/>
    <p:sldId id="267" r:id="rId11"/>
    <p:sldId id="269" r:id="rId12"/>
    <p:sldId id="270"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1E3DDC2-20F0-4D32-9529-FDE28EC89079}" type="slidenum">
              <a:rPr lang="ru-RU" smtClean="0"/>
              <a:pPr/>
              <a:t>‹#›</a:t>
            </a:fld>
            <a:endParaRPr lang="ru-RU" dirty="0"/>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980B495-B378-4333-9903-C30C01F60D46}" type="datetimeFigureOut">
              <a:rPr lang="ru-RU" smtClean="0"/>
              <a:pPr/>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01E3DDC2-20F0-4D32-9529-FDE28EC89079}"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0B495-B378-4333-9903-C30C01F60D46}" type="datetimeFigureOut">
              <a:rPr lang="ru-RU" smtClean="0"/>
              <a:pPr/>
              <a:t>26.02.2018</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3DDC2-20F0-4D32-9529-FDE28EC89079}"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1512167"/>
          </a:xfrm>
        </p:spPr>
        <p:txBody>
          <a:bodyPr>
            <a:normAutofit/>
          </a:bodyPr>
          <a:lstStyle/>
          <a:p>
            <a:r>
              <a:rPr lang="ru-RU" sz="6000" b="1" i="1" dirty="0" smtClean="0">
                <a:solidFill>
                  <a:srgbClr val="FF0000"/>
                </a:solidFill>
                <a:latin typeface="Arial Black" pitchFamily="34" charset="0"/>
              </a:rPr>
              <a:t>Одежда </a:t>
            </a:r>
            <a:endParaRPr lang="ru-RU" sz="6000" b="1" i="1" dirty="0">
              <a:solidFill>
                <a:srgbClr val="FF0000"/>
              </a:solidFill>
              <a:latin typeface="Arial Black" pitchFamily="34" charset="0"/>
            </a:endParaRPr>
          </a:p>
        </p:txBody>
      </p:sp>
      <p:sp>
        <p:nvSpPr>
          <p:cNvPr id="3" name="Подзаголовок 2"/>
          <p:cNvSpPr>
            <a:spLocks noGrp="1"/>
          </p:cNvSpPr>
          <p:nvPr>
            <p:ph type="subTitle" idx="1"/>
          </p:nvPr>
        </p:nvSpPr>
        <p:spPr>
          <a:xfrm>
            <a:off x="1371600" y="2348880"/>
            <a:ext cx="6400800" cy="4032448"/>
          </a:xfrm>
        </p:spPr>
        <p:txBody>
          <a:bodyPr>
            <a:normAutofit fontScale="85000" lnSpcReduction="20000"/>
          </a:bodyPr>
          <a:lstStyle/>
          <a:p>
            <a:r>
              <a:rPr lang="ru-RU" b="1" i="1" dirty="0" smtClean="0"/>
              <a:t>Мама песню напевала,</a:t>
            </a:r>
            <a:br>
              <a:rPr lang="ru-RU" b="1" i="1" dirty="0" smtClean="0"/>
            </a:br>
            <a:r>
              <a:rPr lang="ru-RU" b="1" i="1" dirty="0" smtClean="0"/>
              <a:t>Одевала дочку.</a:t>
            </a:r>
            <a:br>
              <a:rPr lang="ru-RU" b="1" i="1" dirty="0" smtClean="0"/>
            </a:br>
            <a:r>
              <a:rPr lang="ru-RU" b="1" i="1" dirty="0" smtClean="0"/>
              <a:t>Одевала – надевала</a:t>
            </a:r>
            <a:br>
              <a:rPr lang="ru-RU" b="1" i="1" dirty="0" smtClean="0"/>
            </a:br>
            <a:r>
              <a:rPr lang="ru-RU" b="1" i="1" dirty="0" smtClean="0"/>
              <a:t>Белую сорочку.</a:t>
            </a:r>
            <a:br>
              <a:rPr lang="ru-RU" b="1" i="1" dirty="0" smtClean="0"/>
            </a:br>
            <a:r>
              <a:rPr lang="ru-RU" b="1" i="1" dirty="0" smtClean="0"/>
              <a:t>Белая сорочка,</a:t>
            </a:r>
            <a:br>
              <a:rPr lang="ru-RU" b="1" i="1" dirty="0" smtClean="0"/>
            </a:br>
            <a:r>
              <a:rPr lang="ru-RU" b="1" i="1" dirty="0" smtClean="0"/>
              <a:t>Тоненькая строчка…</a:t>
            </a:r>
          </a:p>
          <a:p>
            <a:r>
              <a:rPr lang="ru-RU" b="1" i="1" dirty="0" smtClean="0"/>
              <a:t>Мама песенку допела,</a:t>
            </a:r>
            <a:br>
              <a:rPr lang="ru-RU" b="1" i="1" dirty="0" smtClean="0"/>
            </a:br>
            <a:r>
              <a:rPr lang="ru-RU" b="1" i="1" dirty="0" smtClean="0"/>
              <a:t>Мама девочку одела.</a:t>
            </a:r>
            <a:br>
              <a:rPr lang="ru-RU" b="1" i="1" dirty="0" smtClean="0"/>
            </a:br>
            <a:r>
              <a:rPr lang="ru-RU" b="1" i="1" dirty="0" smtClean="0"/>
              <a:t>Платье красное в горошках,</a:t>
            </a:r>
            <a:br>
              <a:rPr lang="ru-RU" b="1" i="1" dirty="0" smtClean="0"/>
            </a:br>
            <a:r>
              <a:rPr lang="ru-RU" b="1" i="1" dirty="0" smtClean="0"/>
              <a:t>Туфли новые на ножках.</a:t>
            </a:r>
            <a:br>
              <a:rPr lang="ru-RU" b="1" i="1" dirty="0" smtClean="0"/>
            </a:br>
            <a:r>
              <a:rPr lang="ru-RU" b="1" i="1" dirty="0" smtClean="0"/>
              <a:t>Вот как мама угодила –</a:t>
            </a:r>
            <a:endParaRPr lang="ru-RU" b="1" i="1" dirty="0"/>
          </a:p>
          <a:p>
            <a:r>
              <a:rPr lang="ru-RU" b="1" i="1" dirty="0"/>
              <a:t>Д</a:t>
            </a:r>
            <a:r>
              <a:rPr lang="ru-RU" b="1" i="1" dirty="0" smtClean="0"/>
              <a:t>очку нарядила.</a:t>
            </a:r>
            <a:br>
              <a:rPr lang="ru-RU" b="1" i="1" dirty="0" smtClean="0"/>
            </a:br>
            <a:r>
              <a:rPr lang="ru-RU" b="1" i="1" dirty="0" smtClean="0"/>
              <a:t>Вот какая мама –</a:t>
            </a:r>
            <a:br>
              <a:rPr lang="ru-RU" b="1" i="1" dirty="0" smtClean="0"/>
            </a:br>
            <a:r>
              <a:rPr lang="ru-RU" b="1" i="1" dirty="0" smtClean="0"/>
              <a:t>Золотая прямо!</a:t>
            </a:r>
          </a:p>
          <a:p>
            <a:endParaRPr lang="ru-RU" dirty="0"/>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FF0000"/>
                </a:solidFill>
              </a:rPr>
              <a:t>Подбираем слова</a:t>
            </a:r>
            <a:endParaRPr lang="ru-RU" b="1" i="1" dirty="0">
              <a:solidFill>
                <a:srgbClr val="FF0000"/>
              </a:solidFill>
            </a:endParaRPr>
          </a:p>
        </p:txBody>
      </p:sp>
      <p:sp>
        <p:nvSpPr>
          <p:cNvPr id="3" name="Содержимое 2"/>
          <p:cNvSpPr>
            <a:spLocks noGrp="1"/>
          </p:cNvSpPr>
          <p:nvPr>
            <p:ph idx="1"/>
          </p:nvPr>
        </p:nvSpPr>
        <p:spPr/>
        <p:txBody>
          <a:bodyPr>
            <a:normAutofit/>
          </a:bodyPr>
          <a:lstStyle/>
          <a:p>
            <a:r>
              <a:rPr lang="ru-RU" i="1" dirty="0"/>
              <a:t>Пошли звери на базар</a:t>
            </a:r>
            <a:r>
              <a:rPr lang="ru-RU" dirty="0" smtClean="0"/>
              <a:t/>
            </a:r>
            <a:br>
              <a:rPr lang="ru-RU" dirty="0" smtClean="0"/>
            </a:br>
            <a:r>
              <a:rPr lang="ru-RU" i="1" dirty="0"/>
              <a:t>Посмотреть новый товар.</a:t>
            </a:r>
            <a:r>
              <a:rPr lang="ru-RU" dirty="0" smtClean="0"/>
              <a:t/>
            </a:r>
            <a:br>
              <a:rPr lang="ru-RU" dirty="0" smtClean="0"/>
            </a:br>
            <a:r>
              <a:rPr lang="ru-RU" i="1" dirty="0"/>
              <a:t>Поросёнок в шубке,</a:t>
            </a:r>
            <a:r>
              <a:rPr lang="ru-RU" dirty="0" smtClean="0"/>
              <a:t/>
            </a:r>
            <a:br>
              <a:rPr lang="ru-RU" dirty="0" smtClean="0"/>
            </a:br>
            <a:r>
              <a:rPr lang="ru-RU" i="1" dirty="0"/>
              <a:t>А  собачка  в …(юбке).</a:t>
            </a:r>
            <a:r>
              <a:rPr lang="ru-RU" dirty="0" smtClean="0"/>
              <a:t/>
            </a:r>
            <a:br>
              <a:rPr lang="ru-RU" dirty="0" smtClean="0"/>
            </a:br>
            <a:r>
              <a:rPr lang="ru-RU" i="1" dirty="0"/>
              <a:t>Кот в жакете,</a:t>
            </a:r>
            <a:r>
              <a:rPr lang="ru-RU" dirty="0" smtClean="0"/>
              <a:t/>
            </a:r>
            <a:br>
              <a:rPr lang="ru-RU" dirty="0" smtClean="0"/>
            </a:br>
            <a:r>
              <a:rPr lang="ru-RU" i="1" dirty="0"/>
              <a:t>Мышка  в…(берете).</a:t>
            </a:r>
            <a:r>
              <a:rPr lang="ru-RU" dirty="0" smtClean="0"/>
              <a:t/>
            </a:r>
            <a:br>
              <a:rPr lang="ru-RU" dirty="0" smtClean="0"/>
            </a:br>
            <a:r>
              <a:rPr lang="ru-RU" i="1" dirty="0"/>
              <a:t>Кошечка в сережках,</a:t>
            </a:r>
            <a:r>
              <a:rPr lang="ru-RU" dirty="0" smtClean="0"/>
              <a:t/>
            </a:r>
            <a:br>
              <a:rPr lang="ru-RU" dirty="0" smtClean="0"/>
            </a:br>
            <a:r>
              <a:rPr lang="ru-RU" i="1" dirty="0"/>
              <a:t>Корова  в… (сапожках).</a:t>
            </a:r>
            <a:r>
              <a:rPr lang="ru-RU" dirty="0" smtClean="0"/>
              <a:t/>
            </a:r>
            <a:br>
              <a:rPr lang="ru-RU" dirty="0" smtClean="0"/>
            </a:br>
            <a:r>
              <a:rPr lang="ru-RU" i="1" dirty="0"/>
              <a:t>Барашек в кафтане,</a:t>
            </a:r>
            <a:r>
              <a:rPr lang="ru-RU" dirty="0" smtClean="0"/>
              <a:t/>
            </a:r>
            <a:br>
              <a:rPr lang="ru-RU" dirty="0" smtClean="0"/>
            </a:br>
            <a:r>
              <a:rPr lang="ru-RU" i="1" dirty="0"/>
              <a:t>Коза в … (сарафане).</a:t>
            </a:r>
            <a:endParaRPr lang="ru-RU" dirty="0"/>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028343"/>
            <a:ext cx="6030416" cy="5078313"/>
          </a:xfrm>
          <a:prstGeom prst="rect">
            <a:avLst/>
          </a:prstGeom>
        </p:spPr>
        <p:txBody>
          <a:bodyPr wrap="square">
            <a:spAutoFit/>
          </a:bodyPr>
          <a:lstStyle/>
          <a:p>
            <a:r>
              <a:rPr lang="ru-RU" b="1" cap="all" dirty="0"/>
              <a:t>ЗОЛОТЫЕ РУКИ</a:t>
            </a:r>
            <a:endParaRPr lang="ru-RU" cap="all" dirty="0"/>
          </a:p>
          <a:p>
            <a:endParaRPr lang="ru-RU" dirty="0" smtClean="0"/>
          </a:p>
          <a:p>
            <a:r>
              <a:rPr lang="ru-RU" dirty="0" smtClean="0"/>
              <a:t>Шила </a:t>
            </a:r>
            <a:r>
              <a:rPr lang="ru-RU" dirty="0"/>
              <a:t>Таня малышу</a:t>
            </a:r>
            <a:br>
              <a:rPr lang="ru-RU" dirty="0"/>
            </a:br>
            <a:r>
              <a:rPr lang="ru-RU" dirty="0"/>
              <a:t>Новую одёжку:</a:t>
            </a:r>
            <a:br>
              <a:rPr lang="ru-RU" dirty="0"/>
            </a:br>
            <a:r>
              <a:rPr lang="ru-RU" dirty="0"/>
              <a:t>Шубу, брюки и пальто,</a:t>
            </a:r>
            <a:br>
              <a:rPr lang="ru-RU" dirty="0"/>
            </a:br>
            <a:r>
              <a:rPr lang="ru-RU" dirty="0"/>
              <a:t>Курточку с застёжкой.</a:t>
            </a:r>
          </a:p>
          <a:p>
            <a:r>
              <a:rPr lang="ru-RU" dirty="0"/>
              <a:t>Наша Таня малышу</a:t>
            </a:r>
            <a:br>
              <a:rPr lang="ru-RU" dirty="0"/>
            </a:br>
            <a:r>
              <a:rPr lang="ru-RU" dirty="0"/>
              <a:t>Варежки связала.</a:t>
            </a:r>
            <a:br>
              <a:rPr lang="ru-RU" dirty="0"/>
            </a:br>
            <a:r>
              <a:rPr lang="ru-RU" dirty="0"/>
              <a:t>Их узорами она</a:t>
            </a:r>
            <a:br>
              <a:rPr lang="ru-RU" dirty="0"/>
            </a:br>
            <a:r>
              <a:rPr lang="ru-RU" dirty="0"/>
              <a:t>Долго украшала.</a:t>
            </a:r>
          </a:p>
          <a:p>
            <a:r>
              <a:rPr lang="ru-RU" dirty="0"/>
              <a:t>Нитка весело бежит,</a:t>
            </a:r>
            <a:br>
              <a:rPr lang="ru-RU" dirty="0"/>
            </a:br>
            <a:r>
              <a:rPr lang="ru-RU" dirty="0"/>
              <a:t>Таня  вышивает.</a:t>
            </a:r>
            <a:br>
              <a:rPr lang="ru-RU" dirty="0"/>
            </a:br>
            <a:r>
              <a:rPr lang="ru-RU" dirty="0"/>
              <a:t>На неё малыш глядит,</a:t>
            </a:r>
            <a:br>
              <a:rPr lang="ru-RU" dirty="0"/>
            </a:br>
            <a:r>
              <a:rPr lang="ru-RU" dirty="0"/>
              <a:t>Головой кивает.</a:t>
            </a:r>
          </a:p>
          <a:p>
            <a:r>
              <a:rPr lang="ru-RU" dirty="0"/>
              <a:t>Шьёт Танюша малышу</a:t>
            </a:r>
            <a:br>
              <a:rPr lang="ru-RU" dirty="0"/>
            </a:br>
            <a:r>
              <a:rPr lang="ru-RU" dirty="0"/>
              <a:t>И не знает скуки.</a:t>
            </a:r>
            <a:br>
              <a:rPr lang="ru-RU" dirty="0"/>
            </a:br>
            <a:r>
              <a:rPr lang="ru-RU" dirty="0"/>
              <a:t>Все про Таню говорят:</a:t>
            </a:r>
            <a:br>
              <a:rPr lang="ru-RU" dirty="0"/>
            </a:br>
            <a:r>
              <a:rPr lang="ru-RU" dirty="0"/>
              <a:t>«Золотые руки». (Автор: </a:t>
            </a:r>
            <a:r>
              <a:rPr lang="ru-RU" dirty="0" err="1"/>
              <a:t>А.Валасина</a:t>
            </a:r>
            <a:r>
              <a:rPr lang="ru-RU" dirty="0"/>
              <a:t>)</a:t>
            </a:r>
          </a:p>
        </p:txBody>
      </p:sp>
      <p:pic>
        <p:nvPicPr>
          <p:cNvPr id="8194" name="Picture 2" descr="C:\Users\user\Downloads\шить.jpg"/>
          <p:cNvPicPr>
            <a:picLocks noChangeAspect="1" noChangeArrowheads="1"/>
          </p:cNvPicPr>
          <p:nvPr/>
        </p:nvPicPr>
        <p:blipFill>
          <a:blip r:embed="rId2" cstate="print"/>
          <a:srcRect/>
          <a:stretch>
            <a:fillRect/>
          </a:stretch>
        </p:blipFill>
        <p:spPr bwMode="auto">
          <a:xfrm>
            <a:off x="3419872" y="1124744"/>
            <a:ext cx="5401568" cy="3784600"/>
          </a:xfrm>
          <a:prstGeom prst="rect">
            <a:avLst/>
          </a:prstGeom>
          <a:noFill/>
        </p:spPr>
      </p:pic>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296144"/>
          </a:xfrm>
        </p:spPr>
        <p:txBody>
          <a:bodyPr>
            <a:normAutofit fontScale="90000"/>
          </a:bodyPr>
          <a:lstStyle/>
          <a:p>
            <a:r>
              <a:rPr lang="ru-RU" sz="2000" b="1" dirty="0" smtClean="0"/>
              <a:t>Девочка</a:t>
            </a:r>
            <a:r>
              <a:rPr lang="ru-RU" sz="2000" b="1" dirty="0"/>
              <a:t> вяжет. У нее в руках спицы. Нитка весело бежит от клубка.  Спицы острые. А что еще бывает острым? (Иголка, ножницы, нож, колючка, ежик). Что можно связать? ( Шарф, носки, шапку, кофточку, свитер). </a:t>
            </a:r>
            <a:r>
              <a:rPr lang="ru-RU" sz="2000" b="1" dirty="0" smtClean="0"/>
              <a:t>Назвать вязаную одежду</a:t>
            </a:r>
            <a:r>
              <a:rPr lang="ru-RU" sz="2000" b="1" dirty="0"/>
              <a:t>, которая </a:t>
            </a:r>
            <a:r>
              <a:rPr lang="ru-RU" sz="2000" b="1" dirty="0" smtClean="0"/>
              <a:t> </a:t>
            </a:r>
            <a:r>
              <a:rPr lang="ru-RU" sz="2000" b="1" dirty="0"/>
              <a:t>есть (</a:t>
            </a:r>
            <a:r>
              <a:rPr lang="ru-RU" sz="2000" b="1" dirty="0" smtClean="0"/>
              <a:t>шарфик, рукавички</a:t>
            </a:r>
            <a:r>
              <a:rPr lang="ru-RU" sz="2000" b="1" dirty="0"/>
              <a:t>, носочки. кофточку</a:t>
            </a:r>
            <a:r>
              <a:rPr lang="ru-RU" b="1" dirty="0"/>
              <a:t>)</a:t>
            </a:r>
          </a:p>
        </p:txBody>
      </p:sp>
      <p:pic>
        <p:nvPicPr>
          <p:cNvPr id="9218" name="Picture 2" descr="C:\Users\user\Downloads\вяжем.jpg"/>
          <p:cNvPicPr>
            <a:picLocks noGrp="1" noChangeAspect="1" noChangeArrowheads="1"/>
          </p:cNvPicPr>
          <p:nvPr>
            <p:ph idx="1"/>
          </p:nvPr>
        </p:nvPicPr>
        <p:blipFill>
          <a:blip r:embed="rId2" cstate="print"/>
          <a:srcRect/>
          <a:stretch>
            <a:fillRect/>
          </a:stretch>
        </p:blipFill>
        <p:spPr bwMode="auto">
          <a:xfrm>
            <a:off x="1727200" y="1844825"/>
            <a:ext cx="5689600" cy="3910656"/>
          </a:xfrm>
          <a:prstGeom prst="rect">
            <a:avLst/>
          </a:prstGeom>
          <a:noFill/>
        </p:spPr>
      </p:pic>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rmAutofit/>
          </a:bodyPr>
          <a:lstStyle/>
          <a:p>
            <a:r>
              <a:rPr lang="ru-RU" sz="2000" b="1" dirty="0"/>
              <a:t>«Умеет ли этот мальчик сам одеваться? Почему? Что он сделал неправильно? А что может случиться с мальчиком или девочкой, которые не умеют сами одеваться? Послушай  историю про мальчика, который не умел одеваться сам».</a:t>
            </a:r>
          </a:p>
        </p:txBody>
      </p:sp>
      <p:pic>
        <p:nvPicPr>
          <p:cNvPr id="10242" name="Picture 2" descr="C:\Users\user\Downloads\мальчик.jpg"/>
          <p:cNvPicPr>
            <a:picLocks noGrp="1" noChangeAspect="1" noChangeArrowheads="1"/>
          </p:cNvPicPr>
          <p:nvPr>
            <p:ph idx="1"/>
          </p:nvPr>
        </p:nvPicPr>
        <p:blipFill>
          <a:blip r:embed="rId2" cstate="print"/>
          <a:stretch>
            <a:fillRect/>
          </a:stretch>
        </p:blipFill>
        <p:spPr bwMode="auto">
          <a:xfrm>
            <a:off x="1727200" y="2237581"/>
            <a:ext cx="5689600" cy="3784600"/>
          </a:xfrm>
          <a:prstGeom prst="rect">
            <a:avLst/>
          </a:prstGeom>
          <a:noFill/>
        </p:spPr>
      </p:pic>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7"/>
            <a:ext cx="8208912" cy="5632311"/>
          </a:xfrm>
          <a:prstGeom prst="rect">
            <a:avLst/>
          </a:prstGeom>
        </p:spPr>
        <p:txBody>
          <a:bodyPr wrap="square">
            <a:spAutoFit/>
          </a:bodyPr>
          <a:lstStyle/>
          <a:p>
            <a:r>
              <a:rPr lang="ru-RU" i="1" dirty="0"/>
              <a:t>Петя был не такой уж маленький мальчик. Ему было четыре года. Но мама считала его совсем крошечным ребёнком. Она кормила его с ложечки, гулять водила за ручку и по утрам сама одевала его.</a:t>
            </a:r>
          </a:p>
          <a:p>
            <a:r>
              <a:rPr lang="ru-RU" i="1" dirty="0"/>
              <a:t>Однажды Петя проснулся в своей постельке. И мама стала его одевать. Вот она одела его и поставила на ножки около кровати. Но Петя вдруг упал. Мама думала что он шалит, и снова поставила его на ножки. Но тот опять упал. Мама удивилась и в третий раз поставила его около кроватки. Но ребёнок снова упал</a:t>
            </a:r>
            <a:r>
              <a:rPr lang="ru-RU" i="1" dirty="0" smtClean="0"/>
              <a:t>.</a:t>
            </a:r>
            <a:r>
              <a:rPr lang="ru-RU" i="1" dirty="0"/>
              <a:t> Мама испугалась и по телефону позвонила папе на службу.</a:t>
            </a:r>
            <a:r>
              <a:rPr lang="ru-RU" dirty="0" smtClean="0"/>
              <a:t/>
            </a:r>
            <a:br>
              <a:rPr lang="ru-RU" dirty="0" smtClean="0"/>
            </a:br>
            <a:r>
              <a:rPr lang="ru-RU" i="1" dirty="0"/>
              <a:t>Она сказала папе:</a:t>
            </a:r>
            <a:r>
              <a:rPr lang="ru-RU" dirty="0" smtClean="0"/>
              <a:t/>
            </a:r>
            <a:br>
              <a:rPr lang="ru-RU" dirty="0" smtClean="0"/>
            </a:br>
            <a:r>
              <a:rPr lang="ru-RU" i="1" dirty="0"/>
              <a:t>— Приезжай скорей домой. Что-то с нашим мальчиком случилось – он на ножках стоять не может.</a:t>
            </a:r>
            <a:r>
              <a:rPr lang="ru-RU" dirty="0" smtClean="0"/>
              <a:t/>
            </a:r>
            <a:br>
              <a:rPr lang="ru-RU" dirty="0" smtClean="0"/>
            </a:br>
            <a:r>
              <a:rPr lang="ru-RU" i="1" dirty="0"/>
              <a:t>Вот папа приезжает и говорит:</a:t>
            </a:r>
            <a:r>
              <a:rPr lang="ru-RU" dirty="0" smtClean="0"/>
              <a:t/>
            </a:r>
            <a:br>
              <a:rPr lang="ru-RU" dirty="0" smtClean="0"/>
            </a:br>
            <a:r>
              <a:rPr lang="ru-RU" i="1" dirty="0"/>
              <a:t>— Это глупости. Наш мальчик хорошо ходит и бегает, и не может быть, чтобы он у нас падал.</a:t>
            </a:r>
            <a:r>
              <a:rPr lang="ru-RU" dirty="0" smtClean="0"/>
              <a:t/>
            </a:r>
            <a:br>
              <a:rPr lang="ru-RU" dirty="0" smtClean="0"/>
            </a:br>
            <a:r>
              <a:rPr lang="ru-RU" i="1" dirty="0"/>
              <a:t>И он моментально ставит мальчика на ковёр. Мальчик хочет пойти к своим игрушкам, но снова, в четвертый раз, падает. Папа говорит:</a:t>
            </a:r>
            <a:r>
              <a:rPr lang="ru-RU" dirty="0" smtClean="0"/>
              <a:t/>
            </a:r>
            <a:br>
              <a:rPr lang="ru-RU" dirty="0" smtClean="0"/>
            </a:br>
            <a:r>
              <a:rPr lang="ru-RU" i="1" dirty="0"/>
              <a:t>— Надо скорей позвать доктора. Наверно, наш мальчик захворал.</a:t>
            </a:r>
            <a:r>
              <a:rPr lang="ru-RU" dirty="0" smtClean="0"/>
              <a:t/>
            </a:r>
            <a:br>
              <a:rPr lang="ru-RU" dirty="0" smtClean="0"/>
            </a:br>
            <a:r>
              <a:rPr lang="ru-RU" i="1" dirty="0"/>
              <a:t>Наверно, он вчера конфетами объелся</a:t>
            </a:r>
            <a:r>
              <a:rPr lang="ru-RU" i="1" dirty="0" smtClean="0"/>
              <a:t>.</a:t>
            </a:r>
            <a:r>
              <a:rPr lang="ru-RU" i="1" dirty="0"/>
              <a:t> Позвали доктора. Приходит доктор в очках и с трубкой. Доктор говорит Пете:</a:t>
            </a:r>
            <a:r>
              <a:rPr lang="ru-RU" dirty="0" smtClean="0"/>
              <a:t/>
            </a:r>
            <a:br>
              <a:rPr lang="ru-RU" dirty="0" smtClean="0"/>
            </a:br>
            <a:r>
              <a:rPr lang="ru-RU" i="1" dirty="0"/>
              <a:t>— Это что за новости! Почему ты падаешь?</a:t>
            </a:r>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7"/>
            <a:ext cx="8640960" cy="6463308"/>
          </a:xfrm>
          <a:prstGeom prst="rect">
            <a:avLst/>
          </a:prstGeom>
        </p:spPr>
        <p:txBody>
          <a:bodyPr wrap="square">
            <a:spAutoFit/>
          </a:bodyPr>
          <a:lstStyle/>
          <a:p>
            <a:r>
              <a:rPr lang="ru-RU" i="1" dirty="0"/>
              <a:t>Петя говорит:</a:t>
            </a:r>
            <a:r>
              <a:rPr lang="ru-RU" dirty="0" smtClean="0"/>
              <a:t/>
            </a:r>
            <a:br>
              <a:rPr lang="ru-RU" dirty="0" smtClean="0"/>
            </a:br>
            <a:r>
              <a:rPr lang="ru-RU" i="1" dirty="0"/>
              <a:t>— Не знаю, почему, но немножко падаю.</a:t>
            </a:r>
            <a:r>
              <a:rPr lang="ru-RU" dirty="0" smtClean="0"/>
              <a:t/>
            </a:r>
            <a:br>
              <a:rPr lang="ru-RU" dirty="0" smtClean="0"/>
            </a:br>
            <a:r>
              <a:rPr lang="ru-RU" i="1" dirty="0"/>
              <a:t>Доктор говорит маме:</a:t>
            </a:r>
            <a:r>
              <a:rPr lang="ru-RU" dirty="0" smtClean="0"/>
              <a:t/>
            </a:r>
            <a:br>
              <a:rPr lang="ru-RU" dirty="0" smtClean="0"/>
            </a:br>
            <a:r>
              <a:rPr lang="ru-RU" i="1" dirty="0"/>
              <a:t>— А ну-ка, разденьте этого ребёнка, я его сейчас осмотрю.</a:t>
            </a:r>
            <a:r>
              <a:rPr lang="ru-RU" dirty="0" smtClean="0"/>
              <a:t/>
            </a:r>
            <a:br>
              <a:rPr lang="ru-RU" dirty="0" smtClean="0"/>
            </a:br>
            <a:r>
              <a:rPr lang="ru-RU" i="1" dirty="0"/>
              <a:t>Мама раздела Петю, и доктор стал его слушать. Доктор послушал его через трубку и говорит:</a:t>
            </a:r>
            <a:r>
              <a:rPr lang="ru-RU" dirty="0" smtClean="0"/>
              <a:t/>
            </a:r>
            <a:br>
              <a:rPr lang="ru-RU" dirty="0" smtClean="0"/>
            </a:br>
            <a:r>
              <a:rPr lang="ru-RU" i="1" dirty="0"/>
              <a:t>— Ребёнок совершенно здоровый. И это удивительно, почему он у вас падает. А ну-ка, оденьте его снова и поставьте на ножки.</a:t>
            </a:r>
            <a:r>
              <a:rPr lang="ru-RU" dirty="0" smtClean="0"/>
              <a:t/>
            </a:r>
            <a:br>
              <a:rPr lang="ru-RU" dirty="0" smtClean="0"/>
            </a:br>
            <a:r>
              <a:rPr lang="ru-RU" i="1" dirty="0"/>
              <a:t>Вот мама быстро одевает мальчика и ставит на пол.</a:t>
            </a:r>
            <a:r>
              <a:rPr lang="ru-RU" dirty="0" smtClean="0"/>
              <a:t/>
            </a:r>
            <a:br>
              <a:rPr lang="ru-RU" dirty="0" smtClean="0"/>
            </a:br>
            <a:r>
              <a:rPr lang="ru-RU" i="1" dirty="0"/>
              <a:t>И доктор одевает очки на нос, чтобы получше видеть, как мальчик падает. Только мальчика поставили на ножки – и вдруг он опять упал.</a:t>
            </a:r>
            <a:r>
              <a:rPr lang="ru-RU" dirty="0" smtClean="0"/>
              <a:t/>
            </a:r>
            <a:br>
              <a:rPr lang="ru-RU" dirty="0" smtClean="0"/>
            </a:br>
            <a:r>
              <a:rPr lang="ru-RU" i="1" dirty="0"/>
              <a:t>Доктор удивился и говорит:</a:t>
            </a:r>
            <a:r>
              <a:rPr lang="ru-RU" dirty="0" smtClean="0"/>
              <a:t/>
            </a:r>
            <a:br>
              <a:rPr lang="ru-RU" dirty="0" smtClean="0"/>
            </a:br>
            <a:r>
              <a:rPr lang="ru-RU" i="1" dirty="0"/>
              <a:t>— Позовите профессора. Может быть, профессор догадается, почему этот ребёнок падает.</a:t>
            </a:r>
            <a:r>
              <a:rPr lang="ru-RU" dirty="0" smtClean="0"/>
              <a:t/>
            </a:r>
            <a:br>
              <a:rPr lang="ru-RU" dirty="0" smtClean="0"/>
            </a:br>
            <a:r>
              <a:rPr lang="ru-RU" i="1" dirty="0"/>
              <a:t>Папа пошёл звонить профессору, а в этот момент к Пете в гости приходит маленький мальчик Коля. Коля посмотрел на Петю, засмеялся и говорит</a:t>
            </a:r>
            <a:r>
              <a:rPr lang="ru-RU" i="1" dirty="0" smtClean="0"/>
              <a:t>:</a:t>
            </a:r>
            <a:r>
              <a:rPr lang="ru-RU" i="1" dirty="0"/>
              <a:t>— А я знаю, почему у вас Петя падает.</a:t>
            </a:r>
            <a:r>
              <a:rPr lang="ru-RU" dirty="0" smtClean="0"/>
              <a:t/>
            </a:r>
            <a:br>
              <a:rPr lang="ru-RU" dirty="0" smtClean="0"/>
            </a:br>
            <a:r>
              <a:rPr lang="ru-RU" i="1" dirty="0"/>
              <a:t>Доктор говорит:</a:t>
            </a:r>
            <a:r>
              <a:rPr lang="ru-RU" dirty="0" smtClean="0"/>
              <a:t/>
            </a:r>
            <a:br>
              <a:rPr lang="ru-RU" dirty="0" smtClean="0"/>
            </a:br>
            <a:r>
              <a:rPr lang="ru-RU" i="1" dirty="0"/>
              <a:t>— Глядите, какой нашёлся учёный карапуз, — он лучше меня знает, почему дети падают.</a:t>
            </a:r>
            <a:r>
              <a:rPr lang="ru-RU" dirty="0" smtClean="0"/>
              <a:t/>
            </a:r>
            <a:br>
              <a:rPr lang="ru-RU" dirty="0" smtClean="0"/>
            </a:br>
            <a:r>
              <a:rPr lang="ru-RU" i="1" dirty="0"/>
              <a:t>Коля говорит:</a:t>
            </a:r>
            <a:r>
              <a:rPr lang="ru-RU" dirty="0" smtClean="0"/>
              <a:t/>
            </a:r>
            <a:br>
              <a:rPr lang="ru-RU" dirty="0" smtClean="0"/>
            </a:br>
            <a:r>
              <a:rPr lang="ru-RU" i="1" dirty="0"/>
              <a:t>— Поглядите, как Петя у вас одет. У него одна штанина болтается, а в другую засунуты обе ножки. Вот почему он и падает.</a:t>
            </a:r>
            <a:endParaRPr lang="ru-RU"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80920" cy="5355312"/>
          </a:xfrm>
          <a:prstGeom prst="rect">
            <a:avLst/>
          </a:prstGeom>
        </p:spPr>
        <p:txBody>
          <a:bodyPr wrap="square">
            <a:spAutoFit/>
          </a:bodyPr>
          <a:lstStyle/>
          <a:p>
            <a:r>
              <a:rPr lang="ru-RU" i="1" dirty="0"/>
              <a:t>Тут все заахали и заохали.</a:t>
            </a:r>
            <a:r>
              <a:rPr lang="ru-RU" dirty="0" smtClean="0"/>
              <a:t/>
            </a:r>
            <a:br>
              <a:rPr lang="ru-RU" dirty="0" smtClean="0"/>
            </a:br>
            <a:r>
              <a:rPr lang="ru-RU" i="1" dirty="0"/>
              <a:t>Петя говорит:</a:t>
            </a:r>
            <a:r>
              <a:rPr lang="ru-RU" dirty="0" smtClean="0"/>
              <a:t/>
            </a:r>
            <a:br>
              <a:rPr lang="ru-RU" dirty="0" smtClean="0"/>
            </a:br>
            <a:r>
              <a:rPr lang="ru-RU" i="1" dirty="0"/>
              <a:t>— Это меня мама одевала.</a:t>
            </a:r>
            <a:r>
              <a:rPr lang="ru-RU" dirty="0" smtClean="0"/>
              <a:t/>
            </a:r>
            <a:br>
              <a:rPr lang="ru-RU" dirty="0" smtClean="0"/>
            </a:br>
            <a:r>
              <a:rPr lang="ru-RU" i="1" dirty="0"/>
              <a:t>Доктор говорит:</a:t>
            </a:r>
            <a:r>
              <a:rPr lang="ru-RU" dirty="0" smtClean="0"/>
              <a:t/>
            </a:r>
            <a:br>
              <a:rPr lang="ru-RU" dirty="0" smtClean="0"/>
            </a:br>
            <a:r>
              <a:rPr lang="ru-RU" i="1" dirty="0"/>
              <a:t>— Не нужно звать профессора. Теперь нам понятно, почему ребёнок падает.</a:t>
            </a:r>
            <a:r>
              <a:rPr lang="ru-RU" dirty="0" smtClean="0"/>
              <a:t/>
            </a:r>
            <a:br>
              <a:rPr lang="ru-RU" dirty="0" smtClean="0"/>
            </a:br>
            <a:r>
              <a:rPr lang="ru-RU" i="1" dirty="0"/>
              <a:t>Мама говорит:</a:t>
            </a:r>
            <a:r>
              <a:rPr lang="ru-RU" dirty="0" smtClean="0"/>
              <a:t/>
            </a:r>
            <a:br>
              <a:rPr lang="ru-RU" dirty="0" smtClean="0"/>
            </a:br>
            <a:r>
              <a:rPr lang="ru-RU" i="1" dirty="0"/>
              <a:t>— Утром я очень торопилась, чтобы ему кашу варить, а сейчас я очень волновалась, и поэтому я так неправильно ему штанишки надела.</a:t>
            </a:r>
            <a:r>
              <a:rPr lang="ru-RU" dirty="0" smtClean="0"/>
              <a:t/>
            </a:r>
            <a:br>
              <a:rPr lang="ru-RU" dirty="0" smtClean="0"/>
            </a:br>
            <a:r>
              <a:rPr lang="ru-RU" i="1" dirty="0"/>
              <a:t>Коля говорит:</a:t>
            </a:r>
            <a:r>
              <a:rPr lang="ru-RU" dirty="0" smtClean="0"/>
              <a:t/>
            </a:r>
            <a:br>
              <a:rPr lang="ru-RU" dirty="0" smtClean="0"/>
            </a:br>
            <a:r>
              <a:rPr lang="ru-RU" i="1" dirty="0"/>
              <a:t>— А я всегда сам одеваюсь, и у меня таких глупостей с ногами не бывает. Взрослые вечно что-нибудь напутают.</a:t>
            </a:r>
            <a:r>
              <a:rPr lang="ru-RU" dirty="0" smtClean="0"/>
              <a:t/>
            </a:r>
            <a:br>
              <a:rPr lang="ru-RU" dirty="0" smtClean="0"/>
            </a:br>
            <a:r>
              <a:rPr lang="ru-RU" i="1" dirty="0"/>
              <a:t>Петя говорит:</a:t>
            </a:r>
            <a:r>
              <a:rPr lang="ru-RU" dirty="0" smtClean="0"/>
              <a:t/>
            </a:r>
            <a:br>
              <a:rPr lang="ru-RU" dirty="0" smtClean="0"/>
            </a:br>
            <a:r>
              <a:rPr lang="ru-RU" i="1" dirty="0"/>
              <a:t>— Теперь я тоже буду сам одеваться.</a:t>
            </a:r>
            <a:r>
              <a:rPr lang="ru-RU" dirty="0" smtClean="0"/>
              <a:t/>
            </a:r>
            <a:br>
              <a:rPr lang="ru-RU" dirty="0" smtClean="0"/>
            </a:br>
            <a:r>
              <a:rPr lang="ru-RU" i="1" dirty="0"/>
              <a:t>Тут все засмеялись. И доктор засмеялся. Он со всеми попрощался, и с Колей тоже попрощался. И ушёл по своим делам. Папа пошёл на службу.</a:t>
            </a:r>
            <a:r>
              <a:rPr lang="ru-RU" dirty="0" smtClean="0"/>
              <a:t/>
            </a:r>
            <a:br>
              <a:rPr lang="ru-RU" dirty="0" smtClean="0"/>
            </a:br>
            <a:r>
              <a:rPr lang="ru-RU" i="1" dirty="0"/>
              <a:t>Мама пошла на кухню. А Коля с Петей остались в комнате. И стали играть в игрушки.</a:t>
            </a:r>
            <a:r>
              <a:rPr lang="ru-RU" dirty="0" smtClean="0"/>
              <a:t/>
            </a:r>
            <a:br>
              <a:rPr lang="ru-RU" dirty="0" smtClean="0"/>
            </a:br>
            <a:r>
              <a:rPr lang="ru-RU" i="1" dirty="0"/>
              <a:t>А на другой день Петя сам надел штанишки, и никаких глупых историй с ним больше не произошло.</a:t>
            </a:r>
            <a:endParaRPr lang="ru-RU" dirty="0"/>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764704"/>
            <a:ext cx="5670376" cy="4401205"/>
          </a:xfrm>
          <a:prstGeom prst="rect">
            <a:avLst/>
          </a:prstGeom>
        </p:spPr>
        <p:txBody>
          <a:bodyPr wrap="square">
            <a:spAutoFit/>
          </a:bodyPr>
          <a:lstStyle/>
          <a:p>
            <a:r>
              <a:rPr lang="ru-RU" sz="4000" b="1" i="1" dirty="0"/>
              <a:t>Отгадай загадку: </a:t>
            </a:r>
            <a:r>
              <a:rPr lang="ru-RU" sz="4000" i="1" dirty="0"/>
              <a:t>«Пушистая, а не снег. Греет, а не печка». Что это? (Шуба). Почему ты так решил? (Шуба пушистая, она греет, она очень тёплая).</a:t>
            </a:r>
            <a:endParaRPr lang="ru-RU" sz="4000"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584176"/>
          </a:xfrm>
        </p:spPr>
        <p:txBody>
          <a:bodyPr>
            <a:normAutofit/>
          </a:bodyPr>
          <a:lstStyle/>
          <a:p>
            <a:r>
              <a:rPr lang="ru-RU" sz="1800" dirty="0"/>
              <a:t>Чем отличаются </a:t>
            </a:r>
            <a:r>
              <a:rPr lang="ru-RU" sz="1800" b="1" i="1" dirty="0"/>
              <a:t>шуба </a:t>
            </a:r>
            <a:r>
              <a:rPr lang="ru-RU" sz="1800" dirty="0"/>
              <a:t>и </a:t>
            </a:r>
            <a:r>
              <a:rPr lang="ru-RU" sz="1800" b="1" i="1" dirty="0"/>
              <a:t>пальто</a:t>
            </a:r>
            <a:r>
              <a:rPr lang="ru-RU" sz="1800" dirty="0"/>
              <a:t>? (Шуба сшита из меха, она меховая, а пальто сшито из ткани). Чем они похожи? (Они тёплые; мы носим и шубу и пальто зимой; у них есть рукава, пуговицы, карманы, воротник).</a:t>
            </a:r>
          </a:p>
        </p:txBody>
      </p:sp>
      <p:pic>
        <p:nvPicPr>
          <p:cNvPr id="1026" name="Picture 2" descr="C:\Users\user\Downloads\шуба.jpg"/>
          <p:cNvPicPr>
            <a:picLocks noGrp="1" noChangeAspect="1" noChangeArrowheads="1"/>
          </p:cNvPicPr>
          <p:nvPr>
            <p:ph idx="1"/>
          </p:nvPr>
        </p:nvPicPr>
        <p:blipFill>
          <a:blip r:embed="rId2" cstate="print"/>
          <a:stretch>
            <a:fillRect/>
          </a:stretch>
        </p:blipFill>
        <p:spPr bwMode="auto">
          <a:xfrm>
            <a:off x="1727200" y="2237581"/>
            <a:ext cx="5689600" cy="3784600"/>
          </a:xfrm>
          <a:prstGeom prst="rect">
            <a:avLst/>
          </a:prstGeom>
          <a:noFill/>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32656"/>
            <a:ext cx="6696744" cy="4893647"/>
          </a:xfrm>
          <a:prstGeom prst="rect">
            <a:avLst/>
          </a:prstGeom>
        </p:spPr>
        <p:txBody>
          <a:bodyPr wrap="square">
            <a:spAutoFit/>
          </a:bodyPr>
          <a:lstStyle/>
          <a:p>
            <a:pPr algn="ctr"/>
            <a:r>
              <a:rPr lang="ru-RU" sz="2400" b="1" i="1" dirty="0"/>
              <a:t>Отгадай мою загадку. Что я загадала – шубу или пальто?</a:t>
            </a:r>
            <a:r>
              <a:rPr lang="ru-RU" sz="2400" dirty="0"/>
              <a:t> «Это одежда для зимы – зимняя.  Она очень тёплая. У нее большой капюшон, длинные рукава. На ней нет карманов. Она сделана из меха. Что это?» (Шуба). Молодец! А теперь ты мне загадай загадку. «Эта одежда… У нее есть…и … Она сделана из…  Что это?» (Помогите малышу описать шубу или пальто, давая ему начала фраз, подсказывая отдельные слова). Обязательно похвалите ребенка: «Какая замечательная загадка у тебя получилась», запишите загадку  и загадайте  её папе, бабушке, друзьям ребенка.</a:t>
            </a: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ownloads\куртка.jpg"/>
          <p:cNvPicPr>
            <a:picLocks noChangeAspect="1" noChangeArrowheads="1"/>
          </p:cNvPicPr>
          <p:nvPr/>
        </p:nvPicPr>
        <p:blipFill>
          <a:blip r:embed="rId2" cstate="print"/>
          <a:srcRect/>
          <a:stretch>
            <a:fillRect/>
          </a:stretch>
        </p:blipFill>
        <p:spPr bwMode="auto">
          <a:xfrm>
            <a:off x="611560" y="692696"/>
            <a:ext cx="7776864" cy="3672408"/>
          </a:xfrm>
          <a:prstGeom prst="rect">
            <a:avLst/>
          </a:prstGeom>
          <a:noFill/>
        </p:spPr>
      </p:pic>
      <p:sp>
        <p:nvSpPr>
          <p:cNvPr id="3" name="Прямоугольник 2"/>
          <p:cNvSpPr/>
          <p:nvPr/>
        </p:nvSpPr>
        <p:spPr>
          <a:xfrm>
            <a:off x="755576" y="4725144"/>
            <a:ext cx="7560840" cy="1477328"/>
          </a:xfrm>
          <a:prstGeom prst="rect">
            <a:avLst/>
          </a:prstGeom>
        </p:spPr>
        <p:txBody>
          <a:bodyPr wrap="square">
            <a:spAutoFit/>
          </a:bodyPr>
          <a:lstStyle/>
          <a:p>
            <a:r>
              <a:rPr lang="ru-RU" dirty="0"/>
              <a:t>Что это? (Куртка и комбинезон). Чем они похожи? (они теплые, зимние; у них есть рукава, есть кнопки на застежке, есть карманы, капюшон с мехом). Чем они отличаются? (Куртка короткая, а комбинезон длинный. Комбинезон надевается на ноги и имеет штанины, а куртка нет. Они разного цвета. Куртка черная, а комбинезон  голубой и коричневый)</a:t>
            </a:r>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1642194"/>
          </a:xfrm>
        </p:spPr>
        <p:txBody>
          <a:bodyPr>
            <a:normAutofit/>
          </a:bodyPr>
          <a:lstStyle/>
          <a:p>
            <a:r>
              <a:rPr lang="ru-RU" sz="2000" b="1" dirty="0"/>
              <a:t>Чем похожи все эти вещи?</a:t>
            </a:r>
            <a:r>
              <a:rPr lang="ru-RU" sz="2000" dirty="0"/>
              <a:t> </a:t>
            </a:r>
            <a:r>
              <a:rPr lang="ru-RU" sz="2000" dirty="0" smtClean="0"/>
              <a:t> Зачем </a:t>
            </a:r>
            <a:r>
              <a:rPr lang="ru-RU" sz="2000" dirty="0"/>
              <a:t>нам нужны платье, брюки, шорты, рубашка, юбка? Да, мы их носим, одеваем. Значит, похожи они тем, что мы их надеваем на </a:t>
            </a:r>
            <a:r>
              <a:rPr lang="ru-RU" sz="2000" dirty="0" smtClean="0"/>
              <a:t>себя</a:t>
            </a:r>
            <a:r>
              <a:rPr lang="ru-RU" sz="2000" dirty="0"/>
              <a:t>.</a:t>
            </a:r>
            <a:r>
              <a:rPr lang="ru-RU" sz="2000" dirty="0" smtClean="0"/>
              <a:t> </a:t>
            </a:r>
            <a:r>
              <a:rPr lang="ru-RU" sz="2000" dirty="0"/>
              <a:t>Вещи, которые мы носим, надеваем на </a:t>
            </a:r>
            <a:r>
              <a:rPr lang="ru-RU" sz="2000" dirty="0" smtClean="0"/>
              <a:t>себя </a:t>
            </a:r>
            <a:r>
              <a:rPr lang="ru-RU" sz="2000" b="1" dirty="0" smtClean="0"/>
              <a:t>называются </a:t>
            </a:r>
            <a:r>
              <a:rPr lang="ru-RU" sz="2000" b="1" dirty="0"/>
              <a:t>одеждой.</a:t>
            </a:r>
            <a:endParaRPr lang="ru-RU" sz="2000" dirty="0"/>
          </a:p>
        </p:txBody>
      </p:sp>
      <p:pic>
        <p:nvPicPr>
          <p:cNvPr id="6146" name="Picture 2" descr="C:\Users\user\Downloads\платье.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tretch>
            <a:fillRect/>
          </a:stretch>
        </p:blipFill>
        <p:spPr bwMode="auto">
          <a:xfrm>
            <a:off x="457200" y="2794624"/>
            <a:ext cx="4038600" cy="2686390"/>
          </a:xfrm>
          <a:prstGeom prst="rect">
            <a:avLst/>
          </a:prstGeom>
          <a:noFill/>
        </p:spPr>
      </p:pic>
      <p:pic>
        <p:nvPicPr>
          <p:cNvPr id="6147" name="Picture 3" descr="C:\Users\user\Downloads\брюки.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4648200" y="2794624"/>
            <a:ext cx="4038600" cy="2686390"/>
          </a:xfrm>
          <a:prstGeom prst="rect">
            <a:avLst/>
          </a:prstGeom>
          <a:noFill/>
        </p:spPr>
      </p:pic>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704856" cy="6186309"/>
          </a:xfrm>
          <a:prstGeom prst="rect">
            <a:avLst/>
          </a:prstGeom>
        </p:spPr>
        <p:txBody>
          <a:bodyPr wrap="square">
            <a:spAutoFit/>
          </a:bodyPr>
          <a:lstStyle/>
          <a:p>
            <a:r>
              <a:rPr lang="ru-RU" b="1" dirty="0"/>
              <a:t>А зачем нам нужна одежда</a:t>
            </a:r>
            <a:r>
              <a:rPr lang="ru-RU" b="1" dirty="0" smtClean="0"/>
              <a:t>?</a:t>
            </a:r>
            <a:endParaRPr lang="ru-RU" b="1" dirty="0"/>
          </a:p>
          <a:p>
            <a:r>
              <a:rPr lang="ru-RU" dirty="0"/>
              <a:t>Одежда нас защищает от холода. Мы бы замерзли зимой без шубы или пальто.</a:t>
            </a:r>
          </a:p>
          <a:p>
            <a:r>
              <a:rPr lang="ru-RU" dirty="0"/>
              <a:t>А летом одежда защищает нас  от жары и от солнышка.</a:t>
            </a:r>
          </a:p>
          <a:p>
            <a:r>
              <a:rPr lang="ru-RU" dirty="0"/>
              <a:t>Еще одежда защищает нас от комаров и мошек, чтобы они не кусали. Сядут они на одежду, а укусить нас не могут.</a:t>
            </a:r>
          </a:p>
          <a:p>
            <a:r>
              <a:rPr lang="ru-RU" dirty="0"/>
              <a:t>Еще одежда нужна для красоты. Красивая одежда дарит нам хорошее настроение</a:t>
            </a:r>
            <a:r>
              <a:rPr lang="ru-RU" dirty="0" smtClean="0"/>
              <a:t>.</a:t>
            </a:r>
            <a:r>
              <a:rPr lang="ru-RU" b="1" dirty="0"/>
              <a:t> </a:t>
            </a:r>
            <a:endParaRPr lang="ru-RU" b="1" dirty="0" smtClean="0"/>
          </a:p>
          <a:p>
            <a:r>
              <a:rPr lang="ru-RU" b="1" dirty="0"/>
              <a:t>К</a:t>
            </a:r>
            <a:r>
              <a:rPr lang="ru-RU" b="1" dirty="0" smtClean="0"/>
              <a:t>акая одежда </a:t>
            </a:r>
            <a:r>
              <a:rPr lang="ru-RU" b="1" dirty="0"/>
              <a:t>есть. Есть ли </a:t>
            </a:r>
            <a:r>
              <a:rPr lang="ru-RU" b="1" dirty="0" smtClean="0"/>
              <a:t> </a:t>
            </a:r>
            <a:r>
              <a:rPr lang="ru-RU" b="1" dirty="0"/>
              <a:t>любимая </a:t>
            </a:r>
            <a:r>
              <a:rPr lang="ru-RU" b="1" dirty="0" smtClean="0"/>
              <a:t>одежда ? </a:t>
            </a:r>
            <a:r>
              <a:rPr lang="ru-RU" dirty="0" smtClean="0"/>
              <a:t>Какая </a:t>
            </a:r>
            <a:r>
              <a:rPr lang="ru-RU" dirty="0"/>
              <a:t>одежда есть у мамы? А у папы?  У братика или сестрички? Рассмотрите одежду, которая есть дома и назовите детали одежды – манжеты, карманы, пуговица, молния, воротник, рукава, кнопки. Например: «Что это? Манжеты. А на какой еще одежде есть манжеты? А на рукавичках есть манжеты? А на курточке</a:t>
            </a:r>
            <a:r>
              <a:rPr lang="ru-RU" dirty="0" smtClean="0"/>
              <a:t>?»</a:t>
            </a:r>
            <a:r>
              <a:rPr lang="ru-RU" dirty="0"/>
              <a:t> </a:t>
            </a:r>
            <a:r>
              <a:rPr lang="ru-RU" dirty="0" smtClean="0"/>
              <a:t>Одежду</a:t>
            </a:r>
            <a:r>
              <a:rPr lang="ru-RU" dirty="0"/>
              <a:t>, которую мы носим на улицу, называют </a:t>
            </a:r>
            <a:r>
              <a:rPr lang="ru-RU" b="1" dirty="0"/>
              <a:t>«верхняя одежда». </a:t>
            </a:r>
            <a:r>
              <a:rPr lang="ru-RU" dirty="0"/>
              <a:t>Почему? (Выслушайте предположения </a:t>
            </a:r>
            <a:r>
              <a:rPr lang="ru-RU" dirty="0" smtClean="0"/>
              <a:t>). </a:t>
            </a:r>
            <a:r>
              <a:rPr lang="ru-RU" dirty="0"/>
              <a:t>Да, потому что ее надевают сверху другой одежды. Она на верху, сверху, поэтому она  «верхняя». Какая верхняя одежда есть у ребенка, мамы, папы</a:t>
            </a:r>
            <a:r>
              <a:rPr lang="ru-RU" dirty="0" smtClean="0"/>
              <a:t>?</a:t>
            </a:r>
            <a:r>
              <a:rPr lang="ru-RU" dirty="0"/>
              <a:t> </a:t>
            </a:r>
            <a:endParaRPr lang="ru-RU" dirty="0" smtClean="0"/>
          </a:p>
          <a:p>
            <a:r>
              <a:rPr lang="ru-RU" dirty="0" smtClean="0"/>
              <a:t>А </a:t>
            </a:r>
            <a:r>
              <a:rPr lang="ru-RU" dirty="0"/>
              <a:t>одежду для праздников как называют? (</a:t>
            </a:r>
            <a:r>
              <a:rPr lang="ru-RU" i="1" dirty="0"/>
              <a:t>Праздничная</a:t>
            </a:r>
            <a:r>
              <a:rPr lang="ru-RU" dirty="0"/>
              <a:t>). А как называют одежду для работы? (Рабочая) А одежду для мужчин? (</a:t>
            </a:r>
            <a:r>
              <a:rPr lang="ru-RU" i="1" dirty="0"/>
              <a:t>мужская)</a:t>
            </a:r>
            <a:r>
              <a:rPr lang="ru-RU" dirty="0"/>
              <a:t>. Одежда для женщин — ? (</a:t>
            </a:r>
            <a:r>
              <a:rPr lang="ru-RU" i="1" dirty="0"/>
              <a:t>Женская</a:t>
            </a:r>
            <a:r>
              <a:rPr lang="ru-RU" dirty="0"/>
              <a:t>). А одежда для детей? (</a:t>
            </a:r>
            <a:r>
              <a:rPr lang="ru-RU" i="1" dirty="0"/>
              <a:t>Детская</a:t>
            </a:r>
            <a:r>
              <a:rPr lang="ru-RU" dirty="0"/>
              <a:t>). Одежда для кукол — ? (</a:t>
            </a:r>
            <a:r>
              <a:rPr lang="ru-RU" i="1" dirty="0"/>
              <a:t>Кукольная</a:t>
            </a:r>
            <a:r>
              <a:rPr lang="ru-RU" dirty="0"/>
              <a:t>)</a:t>
            </a:r>
            <a:endParaRPr lang="ru-RU" dirty="0" smtClean="0"/>
          </a:p>
          <a:p>
            <a:endParaRPr lang="ru-RU"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cap="all" dirty="0">
                <a:solidFill>
                  <a:srgbClr val="FF0000"/>
                </a:solidFill>
              </a:rPr>
              <a:t>ГДЕ ОШИБКА В ЭТОМ СТИХОТВОРЕНИИ  ОБ ОДЕЖДЕ.</a:t>
            </a:r>
          </a:p>
        </p:txBody>
      </p:sp>
      <p:sp>
        <p:nvSpPr>
          <p:cNvPr id="3" name="Содержимое 2"/>
          <p:cNvSpPr>
            <a:spLocks noGrp="1"/>
          </p:cNvSpPr>
          <p:nvPr>
            <p:ph idx="1"/>
          </p:nvPr>
        </p:nvSpPr>
        <p:spPr/>
        <p:txBody>
          <a:bodyPr>
            <a:normAutofit/>
          </a:bodyPr>
          <a:lstStyle/>
          <a:p>
            <a:r>
              <a:rPr lang="ru-RU" i="1" dirty="0"/>
              <a:t>Летом, в жаркие часы –</a:t>
            </a:r>
            <a:r>
              <a:rPr lang="ru-RU" dirty="0" smtClean="0"/>
              <a:t/>
            </a:r>
            <a:br>
              <a:rPr lang="ru-RU" dirty="0" smtClean="0"/>
            </a:br>
            <a:r>
              <a:rPr lang="ru-RU" i="1" dirty="0"/>
              <a:t>Только майка и трусы.</a:t>
            </a:r>
            <a:r>
              <a:rPr lang="ru-RU" dirty="0" smtClean="0"/>
              <a:t/>
            </a:r>
            <a:br>
              <a:rPr lang="ru-RU" dirty="0" smtClean="0"/>
            </a:br>
            <a:r>
              <a:rPr lang="ru-RU" i="1" dirty="0"/>
              <a:t>А зимою нам нужны:</a:t>
            </a:r>
            <a:r>
              <a:rPr lang="ru-RU" dirty="0" smtClean="0"/>
              <a:t/>
            </a:r>
            <a:br>
              <a:rPr lang="ru-RU" dirty="0" smtClean="0"/>
            </a:br>
            <a:r>
              <a:rPr lang="ru-RU" i="1" dirty="0"/>
              <a:t>Свитер, теплые штаны,</a:t>
            </a:r>
            <a:r>
              <a:rPr lang="ru-RU" dirty="0" smtClean="0"/>
              <a:t/>
            </a:r>
            <a:br>
              <a:rPr lang="ru-RU" dirty="0" smtClean="0"/>
            </a:br>
            <a:r>
              <a:rPr lang="ru-RU" i="1" dirty="0"/>
              <a:t>Шарф, пальто, сандалии,</a:t>
            </a:r>
            <a:r>
              <a:rPr lang="ru-RU" dirty="0" smtClean="0"/>
              <a:t/>
            </a:r>
            <a:br>
              <a:rPr lang="ru-RU" dirty="0" smtClean="0"/>
            </a:br>
            <a:r>
              <a:rPr lang="ru-RU" i="1" dirty="0"/>
              <a:t>Шапка и так далее.</a:t>
            </a:r>
            <a:r>
              <a:rPr lang="ru-RU" dirty="0" smtClean="0"/>
              <a:t/>
            </a:r>
            <a:br>
              <a:rPr lang="ru-RU" dirty="0" smtClean="0"/>
            </a:br>
            <a:r>
              <a:rPr lang="ru-RU" i="1" dirty="0"/>
              <a:t>Шапка …, свитер…,</a:t>
            </a:r>
            <a:r>
              <a:rPr lang="ru-RU" dirty="0" smtClean="0"/>
              <a:t/>
            </a:r>
            <a:br>
              <a:rPr lang="ru-RU" dirty="0" smtClean="0"/>
            </a:br>
            <a:r>
              <a:rPr lang="ru-RU" i="1" dirty="0"/>
              <a:t>Впрочем, я…</a:t>
            </a:r>
            <a:r>
              <a:rPr lang="ru-RU" dirty="0" smtClean="0"/>
              <a:t/>
            </a:r>
            <a:br>
              <a:rPr lang="ru-RU" dirty="0" smtClean="0"/>
            </a:br>
            <a:r>
              <a:rPr lang="ru-RU" i="1" dirty="0"/>
              <a:t>Я запутался, друзья!</a:t>
            </a:r>
            <a:r>
              <a:rPr lang="ru-RU" dirty="0" smtClean="0"/>
              <a:t/>
            </a:r>
            <a:br>
              <a:rPr lang="ru-RU" dirty="0" smtClean="0"/>
            </a:br>
            <a:r>
              <a:rPr lang="ru-RU" i="1" dirty="0"/>
              <a:t>А. Шибаев</a:t>
            </a:r>
            <a:endParaRPr lang="ru-RU" dirty="0"/>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FF0000"/>
                </a:solidFill>
              </a:rPr>
              <a:t>Описание одежды</a:t>
            </a:r>
            <a:endParaRPr lang="ru-RU" b="1" i="1" dirty="0">
              <a:solidFill>
                <a:srgbClr val="FF0000"/>
              </a:solidFill>
            </a:endParaRPr>
          </a:p>
        </p:txBody>
      </p:sp>
      <p:pic>
        <p:nvPicPr>
          <p:cNvPr id="7170" name="Picture 2" descr="C:\Users\user\Downloads\ткань.jpg"/>
          <p:cNvPicPr>
            <a:picLocks noGrp="1" noChangeAspect="1" noChangeArrowheads="1"/>
          </p:cNvPicPr>
          <p:nvPr>
            <p:ph idx="1"/>
          </p:nvPr>
        </p:nvPicPr>
        <p:blipFill>
          <a:blip r:embed="rId2" cstate="print"/>
          <a:stretch>
            <a:fillRect/>
          </a:stretch>
        </p:blipFill>
        <p:spPr bwMode="auto">
          <a:xfrm>
            <a:off x="1727200" y="2237581"/>
            <a:ext cx="5689600" cy="3784600"/>
          </a:xfrm>
          <a:prstGeom prst="rect">
            <a:avLst/>
          </a:prstGeom>
          <a:noFill/>
        </p:spPr>
      </p:pic>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321</Words>
  <Application>Microsoft Office PowerPoint</Application>
  <PresentationFormat>Экран (4:3)</PresentationFormat>
  <Paragraphs>33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Одежда </vt:lpstr>
      <vt:lpstr>Презентация PowerPoint</vt:lpstr>
      <vt:lpstr>Чем отличаются шуба и пальто? (Шуба сшита из меха, она меховая, а пальто сшито из ткани). Чем они похожи? (Они тёплые; мы носим и шубу и пальто зимой; у них есть рукава, пуговицы, карманы, воротник).</vt:lpstr>
      <vt:lpstr>Презентация PowerPoint</vt:lpstr>
      <vt:lpstr>Презентация PowerPoint</vt:lpstr>
      <vt:lpstr>Чем похожи все эти вещи?  Зачем нам нужны платье, брюки, шорты, рубашка, юбка? Да, мы их носим, одеваем. Значит, похожи они тем, что мы их надеваем на себя. Вещи, которые мы носим, надеваем на себя называются одеждой.</vt:lpstr>
      <vt:lpstr>Презентация PowerPoint</vt:lpstr>
      <vt:lpstr>ГДЕ ОШИБКА В ЭТОМ СТИХОТВОРЕНИИ  ОБ ОДЕЖДЕ.</vt:lpstr>
      <vt:lpstr>Описание одежды</vt:lpstr>
      <vt:lpstr>Подбираем слова</vt:lpstr>
      <vt:lpstr>Презентация PowerPoint</vt:lpstr>
      <vt:lpstr>Девочка вяжет. У нее в руках спицы. Нитка весело бежит от клубка.  Спицы острые. А что еще бывает острым? (Иголка, ножницы, нож, колючка, ежик). Что можно связать? ( Шарф, носки, шапку, кофточку, свитер). Назвать вязаную одежду, которая  есть (шарфик, рукавички, носочки. кофточку)</vt:lpstr>
      <vt:lpstr>«Умеет ли этот мальчик сам одеваться? Почему? Что он сделал неправильно? А что может случиться с мальчиком или девочкой, которые не умеют сами одеваться? Послушай  историю про мальчика, который не умел одеваться сам».</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Одежда </dc:title>
  <dc:creator>RePack by SPecialiST</dc:creator>
  <cp:lastModifiedBy>Music</cp:lastModifiedBy>
  <cp:revision>3</cp:revision>
  <dcterms:created xsi:type="dcterms:W3CDTF">2017-11-12T07:24:28Z</dcterms:created>
  <dcterms:modified xsi:type="dcterms:W3CDTF">2018-02-26T02:04:19Z</dcterms:modified>
</cp:coreProperties>
</file>