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photoAlbum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781F063-D11E-4099-B8AA-E5ACB3889EB1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A1E52B0-70AD-48A0-AE0C-9A5B02C27D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p14:dur="0" advClick="0" advTm="7000"/>
    </mc:Choice>
    <mc:Fallback>
      <p:transition advClick="0" advTm="7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F063-D11E-4099-B8AA-E5ACB3889EB1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E52B0-70AD-48A0-AE0C-9A5B02C27D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7000"/>
    </mc:Choice>
    <mc:Fallback>
      <p:transition advClick="0" advTm="7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F063-D11E-4099-B8AA-E5ACB3889EB1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E52B0-70AD-48A0-AE0C-9A5B02C27D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7000"/>
    </mc:Choice>
    <mc:Fallback>
      <p:transition advClick="0" advTm="7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781F063-D11E-4099-B8AA-E5ACB3889EB1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A1E52B0-70AD-48A0-AE0C-9A5B02C27D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7000"/>
    </mc:Choice>
    <mc:Fallback>
      <p:transition advClick="0" advTm="7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781F063-D11E-4099-B8AA-E5ACB3889EB1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A1E52B0-70AD-48A0-AE0C-9A5B02C27D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p14:dur="0" advClick="0" advTm="7000"/>
    </mc:Choice>
    <mc:Fallback>
      <p:transition advClick="0" advTm="7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F063-D11E-4099-B8AA-E5ACB3889EB1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E52B0-70AD-48A0-AE0C-9A5B02C27D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7000"/>
    </mc:Choice>
    <mc:Fallback>
      <p:transition advClick="0" advTm="7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F063-D11E-4099-B8AA-E5ACB3889EB1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E52B0-70AD-48A0-AE0C-9A5B02C27D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7000"/>
    </mc:Choice>
    <mc:Fallback>
      <p:transition advClick="0" advTm="7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781F063-D11E-4099-B8AA-E5ACB3889EB1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A1E52B0-70AD-48A0-AE0C-9A5B02C27D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7000"/>
    </mc:Choice>
    <mc:Fallback>
      <p:transition advClick="0" advTm="7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F063-D11E-4099-B8AA-E5ACB3889EB1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E52B0-70AD-48A0-AE0C-9A5B02C27D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7000"/>
    </mc:Choice>
    <mc:Fallback>
      <p:transition advClick="0" advTm="7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781F063-D11E-4099-B8AA-E5ACB3889EB1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A1E52B0-70AD-48A0-AE0C-9A5B02C27D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p14:dur="0" advClick="0" advTm="7000"/>
    </mc:Choice>
    <mc:Fallback>
      <p:transition advClick="0" advTm="7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781F063-D11E-4099-B8AA-E5ACB3889EB1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A1E52B0-70AD-48A0-AE0C-9A5B02C27D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7000"/>
    </mc:Choice>
    <mc:Fallback>
      <p:transition advClick="0" advTm="7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781F063-D11E-4099-B8AA-E5ACB3889EB1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A1E52B0-70AD-48A0-AE0C-9A5B02C27D1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Requires="p14">
      <p:transition p14:dur="0" advClick="0" advTm="7000"/>
    </mc:Choice>
    <mc:Fallback>
      <p:transition advClick="0" advTm="7000"/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audio9.wav"/><Relationship Id="rId1" Type="http://schemas.openxmlformats.org/officeDocument/2006/relationships/audio" Target="file:///E:\&#1076;&#1086;&#1084;%20&#1078;&#1080;&#1074;\&#1087;&#1077;&#1090;&#1091;&#1093;.wav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0.wav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1.wav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E:\&#1076;&#1086;&#1084;%20&#1078;&#1080;&#1074;\&#1050;&#1056;&#1071;&#1050;&#1042;&#1040;.wav" TargetMode="Externa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2.wav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audio4.wav"/><Relationship Id="rId1" Type="http://schemas.openxmlformats.org/officeDocument/2006/relationships/audio" Target="../media/audio3.wav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5.wav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6.wav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E:\&#1076;&#1086;&#1084;%20&#1078;&#1080;&#1074;\&#1050;&#1054;&#1064;&#1050;&#1040;.mp3" TargetMode="Externa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7.wav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8.wav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71802" y="571480"/>
            <a:ext cx="5072098" cy="2714644"/>
          </a:xfrm>
        </p:spPr>
        <p:txBody>
          <a:bodyPr>
            <a:normAutofit/>
          </a:bodyPr>
          <a:lstStyle/>
          <a:p>
            <a:r>
              <a:rPr lang="ru-RU" sz="6600" i="1" dirty="0" smtClean="0">
                <a:solidFill>
                  <a:srgbClr val="C00000"/>
                </a:solidFill>
              </a:rPr>
              <a:t>Домашние животные</a:t>
            </a:r>
            <a:endParaRPr lang="ru-RU" sz="6600" i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86314" y="4857760"/>
            <a:ext cx="4143404" cy="1357322"/>
          </a:xfrm>
        </p:spPr>
        <p:txBody>
          <a:bodyPr>
            <a:normAutofit/>
          </a:bodyPr>
          <a:lstStyle/>
          <a:p>
            <a:r>
              <a:rPr lang="ru-RU" i="1" dirty="0" smtClean="0">
                <a:solidFill>
                  <a:srgbClr val="0070C0"/>
                </a:solidFill>
              </a:rPr>
              <a:t>Презентация познакомит с домашними животными и звуками, которые они издают.</a:t>
            </a:r>
          </a:p>
          <a:p>
            <a:r>
              <a:rPr lang="ru-RU" sz="1400" dirty="0" smtClean="0">
                <a:solidFill>
                  <a:srgbClr val="0070C0"/>
                </a:solidFill>
              </a:rPr>
              <a:t> </a:t>
            </a:r>
            <a:endParaRPr lang="ru-RU" sz="15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7000"/>
    </mc:Choice>
    <mc:Fallback>
      <p:transition advClick="0" advTm="7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9.jpg"/>
          <p:cNvPicPr>
            <a:picLocks noGrp="1" noChangeAspect="1"/>
          </p:cNvPicPr>
          <p:nvPr isPhoto="1"/>
        </p:nvPicPr>
        <p:blipFill>
          <a:blip r:embed="rId4" cstate="print">
            <a:lum/>
          </a:blip>
          <a:stretch>
            <a:fillRect/>
          </a:stretch>
        </p:blipFill>
        <p:spPr>
          <a:xfrm>
            <a:off x="2147888" y="0"/>
            <a:ext cx="4848225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петух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8286776" y="5857892"/>
            <a:ext cx="304800" cy="304800"/>
          </a:xfrm>
          <a:prstGeom prst="rect">
            <a:avLst/>
          </a:prstGeom>
        </p:spPr>
      </p:pic>
      <p:pic>
        <p:nvPicPr>
          <p:cNvPr id="4" name="курица.wav">
            <a:hlinkClick r:id="" action="ppaction://media"/>
          </p:cNvPr>
          <p:cNvPicPr>
            <a:picLocks noRot="1" noChangeAspect="1"/>
          </p:cNvPicPr>
          <p:nvPr>
            <a:wavAudioFile r:embed="rId2" name="курица.wav"/>
          </p:nvPr>
        </p:nvPicPr>
        <p:blipFill>
          <a:blip r:embed="rId5"/>
          <a:stretch>
            <a:fillRect/>
          </a:stretch>
        </p:blipFill>
        <p:spPr>
          <a:xfrm>
            <a:off x="8286776" y="6357958"/>
            <a:ext cx="304800" cy="3048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7000"/>
    </mc:Choice>
    <mc:Fallback>
      <p:transition advClick="0" advTm="700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4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15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0.jpg"/>
          <p:cNvPicPr>
            <a:picLocks noGrp="1" noChangeAspect="1"/>
          </p:cNvPicPr>
          <p:nvPr isPhoto="1"/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2147888" y="0"/>
            <a:ext cx="4848225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свинья.wav">
            <a:hlinkClick r:id="" action="ppaction://media"/>
          </p:cNvPr>
          <p:cNvPicPr>
            <a:picLocks noRot="1" noChangeAspect="1"/>
          </p:cNvPicPr>
          <p:nvPr>
            <a:wavAudioFile r:embed="rId1" name="свинья.wav"/>
          </p:nvPr>
        </p:nvPicPr>
        <p:blipFill>
          <a:blip r:embed="rId4"/>
          <a:stretch>
            <a:fillRect/>
          </a:stretch>
        </p:blipFill>
        <p:spPr>
          <a:xfrm>
            <a:off x="8215338" y="5857892"/>
            <a:ext cx="304800" cy="3048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7000"/>
    </mc:Choice>
    <mc:Fallback>
      <p:transition advClick="0" advTm="700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835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1.jpg"/>
          <p:cNvPicPr>
            <a:picLocks noGrp="1" noChangeAspect="1"/>
          </p:cNvPicPr>
          <p:nvPr isPhoto="1"/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2147888" y="0"/>
            <a:ext cx="4848225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собака.wav">
            <a:hlinkClick r:id="" action="ppaction://media"/>
          </p:cNvPr>
          <p:cNvPicPr>
            <a:picLocks noRot="1" noChangeAspect="1"/>
          </p:cNvPicPr>
          <p:nvPr>
            <a:wavAudioFile r:embed="rId1" name="собака.wav"/>
          </p:nvPr>
        </p:nvPicPr>
        <p:blipFill>
          <a:blip r:embed="rId4"/>
          <a:stretch>
            <a:fillRect/>
          </a:stretch>
        </p:blipFill>
        <p:spPr>
          <a:xfrm>
            <a:off x="8358214" y="5929330"/>
            <a:ext cx="304800" cy="3048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7000"/>
    </mc:Choice>
    <mc:Fallback>
      <p:transition advClick="0" advTm="700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28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2.jpg"/>
          <p:cNvPicPr>
            <a:picLocks noGrp="1" noChangeAspect="1"/>
          </p:cNvPicPr>
          <p:nvPr isPhoto="1"/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2147888" y="0"/>
            <a:ext cx="4848225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КРЯКВА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286776" y="5857892"/>
            <a:ext cx="304800" cy="3048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7000"/>
    </mc:Choice>
    <mc:Fallback>
      <p:transition advClick="0" advTm="700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568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500034" y="1142984"/>
            <a:ext cx="7929618" cy="295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Домашние животные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ЛЕКСИКА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Предметы: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названия животных, их детенышей, стадо, пастух, ферма, конюшня, сено, трава, луг, овес, пойло, конюх, телега, груз, корм, туловище, рога, грива, копыта, вымя, молоко, масло, творог, сыр, кефир.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Действия: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пасутся, щиплют, жуют, ржет, хрюкает, мычит, блеет, мяукает, лает, скачет, перевозит, сторожит, охотится, кусается, бодает, царапает, лягает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…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Признаки: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сторожевая, охотничья, пожарная, злая, санитарная, рогатая, лохматая, бодливая, домашняя, породистая.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7000"/>
    </mc:Choice>
    <mc:Fallback>
      <p:transition advClick="0" advTm="700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428596" y="785794"/>
            <a:ext cx="8215370" cy="5047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ЛЕКСИКО-ГРАММАТИЧЕСКИЕ УПРАЖНЕНИЯ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(образцы)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ru-RU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Подбери признаки: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собака -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сторожевая, охотничья, умная, добрая, злая, преданная, забавная, игривая, шаловливая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…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ru-RU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Подбери действия: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собака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лает, кусает, сторожит, охотится, охраняет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…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ru-RU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Подбери родственные слова: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собака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собачка, собачонка, собачий, собаченька, собаководство, собачища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…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ru-RU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Образуй признаки </a:t>
            </a:r>
            <a:r>
              <a:rPr kumimoji="0" lang="ru-RU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(от предметов)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собака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собачий, собачья, собачье, собачьи.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ru-RU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Образуй признаки</a:t>
            </a:r>
            <a:r>
              <a:rPr kumimoji="0" lang="ru-RU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(от действий):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сторожить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сторожевая,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лаять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лающая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…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ru-RU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Подбери предметы к признакам: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собачий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хвост, нос.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собачья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будка, шерсть.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собачье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сердце, ухо.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ru-RU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Скажи иначе (синонимы):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собака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преданная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верная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ru-RU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Назови детенышей: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собака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щенок, щенки, щенята.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7000"/>
    </mc:Choice>
    <mc:Fallback>
      <p:transition advClick="0" advTm="700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500034" y="428604"/>
            <a:ext cx="7929618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Повтори (выучи) загадки о домашних животных: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Лает, кусает, в дом не пускает.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Хвост крючком, нос пятачком.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Лежит под крылечком, хвост колечком.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Среди двора стоит копна.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Впереди вилы, сзади метла.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Голодная мычит, сытая жует,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Всем детям молоко дает.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горам, по долам ходит шуба да кафтан.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 большой и я красивый,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 бегу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вьется грива.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Длинный шелковый </a:t>
            </a:r>
            <a:r>
              <a:rPr kumimoji="0" lang="ru-RU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хвосток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копытами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цок, цок.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Мохнатенький, усатенький,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Ест и пьет, песенки поет.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Опиши домашнее животное по плану: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Кто это?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Внешний вид (размер, окраска, шерсть, строение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…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Повадки.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Чем питается?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Детеныши.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Какую приносит пользу?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Посчитай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животных до 10 и обратно.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7000"/>
    </mc:Choice>
    <mc:Fallback>
      <p:transition advClick="0" advTm="700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928662" y="285728"/>
            <a:ext cx="41313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</a:t>
            </a:r>
            <a:r>
              <a:rPr kumimoji="0" lang="ru-RU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Нарисуй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животных (различными способами)</a:t>
            </a:r>
          </a:p>
        </p:txBody>
      </p:sp>
      <p:pic>
        <p:nvPicPr>
          <p:cNvPr id="3" name="Рисунок 2" descr="C:\Users\Foto_X-Box\Desktop\a_a09b8a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85852" y="714356"/>
            <a:ext cx="6633998" cy="4398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285720" y="5286388"/>
            <a:ext cx="778674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Использованная литература: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</a:t>
            </a:r>
            <a:r>
              <a:rPr kumimoji="0" lang="ru-RU" sz="1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Борякова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Н.Ю., Соболева А.В., Ткачева В.В.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Практикум по 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коррекционно-развивающим занятиям.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М., 1994.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Гаркуша Ю.Ф.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Коррекционно-воспитательная работа по  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закреплению речевых навыков у дошкольников с ОНР. №2, 1988.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7000"/>
    </mc:Choice>
    <mc:Fallback>
      <p:transition advClick="0" advTm="7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.jpg"/>
          <p:cNvPicPr>
            <a:picLocks noGrp="1" noChangeAspect="1"/>
          </p:cNvPicPr>
          <p:nvPr isPhoto="1"/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2147888" y="0"/>
            <a:ext cx="4848225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корова.wav">
            <a:hlinkClick r:id="" action="ppaction://media"/>
          </p:cNvPr>
          <p:cNvPicPr>
            <a:picLocks noRot="1" noChangeAspect="1"/>
          </p:cNvPicPr>
          <p:nvPr>
            <a:wavAudioFile r:embed="rId1" name="корова.wav"/>
          </p:nvPr>
        </p:nvPicPr>
        <p:blipFill>
          <a:blip r:embed="rId4"/>
          <a:stretch>
            <a:fillRect/>
          </a:stretch>
        </p:blipFill>
        <p:spPr>
          <a:xfrm>
            <a:off x="8286776" y="5929330"/>
            <a:ext cx="304800" cy="3048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7000"/>
    </mc:Choice>
    <mc:Fallback>
      <p:transition advClick="0" advTm="700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95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.jpg"/>
          <p:cNvPicPr>
            <a:picLocks noGrp="1" noChangeAspect="1"/>
          </p:cNvPicPr>
          <p:nvPr isPhoto="1"/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2147888" y="0"/>
            <a:ext cx="4848225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гусь.wav">
            <a:hlinkClick r:id="" action="ppaction://media"/>
          </p:cNvPr>
          <p:cNvPicPr>
            <a:picLocks noRot="1" noChangeAspect="1"/>
          </p:cNvPicPr>
          <p:nvPr>
            <a:wavAudioFile r:embed="rId1" name="гусь.wav"/>
          </p:nvPr>
        </p:nvPicPr>
        <p:blipFill>
          <a:blip r:embed="rId4"/>
          <a:stretch>
            <a:fillRect/>
          </a:stretch>
        </p:blipFill>
        <p:spPr>
          <a:xfrm>
            <a:off x="8358214" y="5857892"/>
            <a:ext cx="304800" cy="3048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7000"/>
    </mc:Choice>
    <mc:Fallback>
      <p:transition advClick="0" advTm="700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87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3.jpg"/>
          <p:cNvPicPr>
            <a:picLocks noGrp="1" noChangeAspect="1"/>
          </p:cNvPicPr>
          <p:nvPr isPhoto="1"/>
        </p:nvPicPr>
        <p:blipFill>
          <a:blip r:embed="rId4" cstate="print">
            <a:lum/>
          </a:blip>
          <a:stretch>
            <a:fillRect/>
          </a:stretch>
        </p:blipFill>
        <p:spPr>
          <a:xfrm>
            <a:off x="2147888" y="0"/>
            <a:ext cx="4848225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овца.wav">
            <a:hlinkClick r:id="" action="ppaction://media"/>
          </p:cNvPr>
          <p:cNvPicPr>
            <a:picLocks noRot="1" noChangeAspect="1"/>
          </p:cNvPicPr>
          <p:nvPr>
            <a:wavAudioFile r:embed="rId1" name="овца.wav"/>
          </p:nvPr>
        </p:nvPicPr>
        <p:blipFill>
          <a:blip r:embed="rId5"/>
          <a:stretch>
            <a:fillRect/>
          </a:stretch>
        </p:blipFill>
        <p:spPr>
          <a:xfrm>
            <a:off x="8286776" y="5857892"/>
            <a:ext cx="304800" cy="304800"/>
          </a:xfrm>
          <a:prstGeom prst="rect">
            <a:avLst/>
          </a:prstGeom>
        </p:spPr>
      </p:pic>
      <p:pic>
        <p:nvPicPr>
          <p:cNvPr id="4" name="овцы.wav">
            <a:hlinkClick r:id="" action="ppaction://media"/>
          </p:cNvPr>
          <p:cNvPicPr>
            <a:picLocks noRot="1" noChangeAspect="1"/>
          </p:cNvPicPr>
          <p:nvPr>
            <a:wavAudioFile r:embed="rId2" name="овцы.wav"/>
          </p:nvPr>
        </p:nvPicPr>
        <p:blipFill>
          <a:blip r:embed="rId6"/>
          <a:stretch>
            <a:fillRect/>
          </a:stretch>
        </p:blipFill>
        <p:spPr>
          <a:xfrm>
            <a:off x="8286776" y="6357958"/>
            <a:ext cx="304800" cy="3048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7000"/>
    </mc:Choice>
    <mc:Fallback>
      <p:transition advClick="0" advTm="700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03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28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4.jpg"/>
          <p:cNvPicPr>
            <a:picLocks noGrp="1" noChangeAspect="1"/>
          </p:cNvPicPr>
          <p:nvPr isPhoto="1"/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2147888" y="0"/>
            <a:ext cx="4848225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индюк.wav">
            <a:hlinkClick r:id="" action="ppaction://media"/>
          </p:cNvPr>
          <p:cNvPicPr>
            <a:picLocks noRot="1" noChangeAspect="1"/>
          </p:cNvPicPr>
          <p:nvPr>
            <a:wavAudioFile r:embed="rId1" name="индюк.wav"/>
          </p:nvPr>
        </p:nvPicPr>
        <p:blipFill>
          <a:blip r:embed="rId4"/>
          <a:stretch>
            <a:fillRect/>
          </a:stretch>
        </p:blipFill>
        <p:spPr>
          <a:xfrm>
            <a:off x="8286776" y="5857892"/>
            <a:ext cx="304800" cy="3048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7000"/>
    </mc:Choice>
    <mc:Fallback>
      <p:transition advClick="0" advTm="700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84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5.jpg"/>
          <p:cNvPicPr>
            <a:picLocks noGrp="1" noChangeAspect="1"/>
          </p:cNvPicPr>
          <p:nvPr isPhoto="1"/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2147888" y="0"/>
            <a:ext cx="4848225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коза.wav">
            <a:hlinkClick r:id="" action="ppaction://media"/>
          </p:cNvPr>
          <p:cNvPicPr>
            <a:picLocks noRot="1" noChangeAspect="1"/>
          </p:cNvPicPr>
          <p:nvPr>
            <a:wavAudioFile r:embed="rId1" name="коза.wav"/>
          </p:nvPr>
        </p:nvPicPr>
        <p:blipFill>
          <a:blip r:embed="rId4"/>
          <a:stretch>
            <a:fillRect/>
          </a:stretch>
        </p:blipFill>
        <p:spPr>
          <a:xfrm>
            <a:off x="8358214" y="5857892"/>
            <a:ext cx="304800" cy="3048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7000"/>
    </mc:Choice>
    <mc:Fallback>
      <p:transition advClick="0" advTm="700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38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6.jpg"/>
          <p:cNvPicPr>
            <a:picLocks noGrp="1" noChangeAspect="1"/>
          </p:cNvPicPr>
          <p:nvPr isPhoto="1"/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2147888" y="0"/>
            <a:ext cx="4848225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КОШК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286776" y="5857892"/>
            <a:ext cx="304800" cy="3048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7000"/>
    </mc:Choice>
    <mc:Fallback>
      <p:transition advClick="0" advTm="700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063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7.jpg"/>
          <p:cNvPicPr>
            <a:picLocks noGrp="1" noChangeAspect="1"/>
          </p:cNvPicPr>
          <p:nvPr isPhoto="1"/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2147888" y="0"/>
            <a:ext cx="4848225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лошадь.wav">
            <a:hlinkClick r:id="" action="ppaction://media"/>
          </p:cNvPr>
          <p:cNvPicPr>
            <a:picLocks noRot="1" noChangeAspect="1"/>
          </p:cNvPicPr>
          <p:nvPr>
            <a:wavAudioFile r:embed="rId1" name="лошадь.wav"/>
          </p:nvPr>
        </p:nvPicPr>
        <p:blipFill>
          <a:blip r:embed="rId4"/>
          <a:stretch>
            <a:fillRect/>
          </a:stretch>
        </p:blipFill>
        <p:spPr>
          <a:xfrm>
            <a:off x="8358214" y="5857892"/>
            <a:ext cx="304800" cy="3048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7000"/>
    </mc:Choice>
    <mc:Fallback>
      <p:transition advClick="0" advTm="700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97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8.jpg"/>
          <p:cNvPicPr>
            <a:picLocks noGrp="1" noChangeAspect="1"/>
          </p:cNvPicPr>
          <p:nvPr isPhoto="1"/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2147888" y="0"/>
            <a:ext cx="4848225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осел.wav">
            <a:hlinkClick r:id="" action="ppaction://media"/>
          </p:cNvPr>
          <p:cNvPicPr>
            <a:picLocks noRot="1" noChangeAspect="1"/>
          </p:cNvPicPr>
          <p:nvPr>
            <a:wavAudioFile r:embed="rId1" name="осел.wav"/>
          </p:nvPr>
        </p:nvPicPr>
        <p:blipFill>
          <a:blip r:embed="rId4"/>
          <a:stretch>
            <a:fillRect/>
          </a:stretch>
        </p:blipFill>
        <p:spPr>
          <a:xfrm>
            <a:off x="8358214" y="5786454"/>
            <a:ext cx="304800" cy="3048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7000"/>
    </mc:Choice>
    <mc:Fallback>
      <p:transition advClick="0" advTm="700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60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46</TotalTime>
  <Words>476</Words>
  <Application>Microsoft Office PowerPoint</Application>
  <PresentationFormat>Экран (4:3)</PresentationFormat>
  <Paragraphs>58</Paragraphs>
  <Slides>17</Slides>
  <Notes>0</Notes>
  <HiddenSlides>0</HiddenSlides>
  <MMClips>14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Эркер</vt:lpstr>
      <vt:lpstr>Домашние животные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Домашние животные</dc:title>
  <dc:creator>Ольга</dc:creator>
  <cp:lastModifiedBy>Music</cp:lastModifiedBy>
  <cp:revision>9</cp:revision>
  <dcterms:created xsi:type="dcterms:W3CDTF">2009-04-12T15:46:40Z</dcterms:created>
  <dcterms:modified xsi:type="dcterms:W3CDTF">2018-01-22T04:21:33Z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775826</vt:lpwstr>
  </property>
  <property fmtid="{D5CDD505-2E9C-101B-9397-08002B2CF9AE}" pid="3" name="NXPowerLiteSettings">
    <vt:lpwstr>F3200358026400</vt:lpwstr>
  </property>
  <property fmtid="{D5CDD505-2E9C-101B-9397-08002B2CF9AE}" pid="4" name="NXPowerLiteVersion">
    <vt:lpwstr>D5.0.6</vt:lpwstr>
  </property>
</Properties>
</file>